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8" r:id="rId6"/>
    <p:sldId id="261" r:id="rId7"/>
    <p:sldId id="269" r:id="rId8"/>
    <p:sldId id="270" r:id="rId9"/>
    <p:sldId id="271" r:id="rId10"/>
    <p:sldId id="267" r:id="rId11"/>
    <p:sldId id="263" r:id="rId12"/>
    <p:sldId id="264" r:id="rId1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0" d="100"/>
          <a:sy n="8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93316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0" cy="493316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232FB99-552F-48F5-BC36-BA1635F7D258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331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0" cy="49331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F1E980F-4832-41B2-AE1A-59259B9087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9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2C4E-9411-491F-B86C-E115BAE25A19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C8DB-4D72-4311-BB7D-0BC785427868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7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C82-6E63-4403-A9FF-F05EFBE79BBC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8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EBDA-4A23-4C07-AED4-B24778B3BB59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9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32E8-B195-4EEC-A3B2-D449327B65E8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17D-B74E-4FE8-95B8-03D1E7B33482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5FB4-A15A-4B2A-B5E4-DAE961A9665E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FFB2-48A2-4ED9-B335-4A6450E08119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3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964-EFE6-4A53-A288-2722A8BF73BE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4F73-F546-43B4-9505-8D10DF16195B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4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FEB0-D22C-4A48-87F3-A2DD661AD945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D85EA-2712-49AB-BFE0-D6B9A5DE9A94}" type="datetime1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1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Wadi Group\_wadi group\Musa F\Musa\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1"/>
            <a:ext cx="8305800" cy="1447799"/>
          </a:xfrm>
        </p:spPr>
        <p:txBody>
          <a:bodyPr>
            <a:noAutofit/>
          </a:bodyPr>
          <a:lstStyle/>
          <a:p>
            <a:pPr rtl="1"/>
            <a:r>
              <a:rPr lang="ar-LB" sz="40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سلامة الغذاء</a:t>
            </a:r>
            <a:br>
              <a:rPr lang="ar-LB" sz="40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LB" sz="40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مسؤولية مشتركة بين الدولة والمنتِج والمستهلك</a:t>
            </a:r>
            <a:endParaRPr lang="en-US" sz="3000" dirty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" y="2743200"/>
            <a:ext cx="8991600" cy="2514600"/>
          </a:xfrm>
        </p:spPr>
        <p:txBody>
          <a:bodyPr>
            <a:normAutofit/>
          </a:bodyPr>
          <a:lstStyle/>
          <a:p>
            <a:r>
              <a:rPr lang="ar-LB" b="1" dirty="0" smtClean="0">
                <a:solidFill>
                  <a:schemeClr val="bg1">
                    <a:lumMod val="6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جامعة سيدة اللويزة</a:t>
            </a:r>
            <a:endParaRPr lang="ar-LB" sz="2700" b="1" dirty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r>
              <a:rPr lang="ar-LB" sz="2700" b="1" dirty="0" smtClean="0">
                <a:solidFill>
                  <a:schemeClr val="bg1">
                    <a:lumMod val="6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20 نيسان 2015</a:t>
            </a:r>
            <a:endParaRPr lang="ar-LB" b="1" dirty="0" smtClean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73780" y="5715000"/>
            <a:ext cx="27222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LB" sz="2800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المهندس موسى فريجي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88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أين الدولة وتشريعاتها </a:t>
            </a:r>
            <a:b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التعاطي مع سلامة الغذاء </a:t>
            </a:r>
            <a:r>
              <a:rPr lang="ar-LB" sz="2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98637"/>
            <a:ext cx="8001000" cy="4525963"/>
          </a:xfrm>
        </p:spPr>
        <p:txBody>
          <a:bodyPr>
            <a:noAutofit/>
          </a:bodyPr>
          <a:lstStyle/>
          <a:p>
            <a:pPr algn="just" rtl="1"/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الولايات المتحدة وأوروبا العقوبة تَلي محاولة التصحيح أولاً وفي حال الفشل يُعَمَّم إسم المُخالِف على وسيلة التواصُل الإجتماعي الخاصة بـ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FSIS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التابعة لـ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USDA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دون غرامات ولا سجن ولا من يحزنون.</a:t>
            </a:r>
          </a:p>
          <a:p>
            <a:pPr algn="just" rtl="1"/>
            <a:endParaRPr lang="ar-LB" sz="1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قانون حماية الإنتاج الوطني لا يمكنه حماية الإنتاج الوطني كما هو بأي شكل من الأشكال.</a:t>
            </a:r>
          </a:p>
          <a:p>
            <a:pPr algn="just" rtl="1"/>
            <a:endParaRPr lang="ar-LB" sz="1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ظل كل هذه القوانين الجائرة والمواصفات المُغالى بها تصبح المنتجات المُستورَدَة ومصانعُها التي هي بمنأى عن رقابة السُّلطات اللبنانية بحلٍّ من تطبيق إجراءات قانون حماية المستهلك التّعسُّفيّة.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540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10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algn="r"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الإجراءات المطلوبة لتصحيح الوضع القائم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48600" cy="4525963"/>
          </a:xfrm>
        </p:spPr>
        <p:txBody>
          <a:bodyPr>
            <a:normAutofit fontScale="70000" lnSpcReduction="20000"/>
          </a:bodyPr>
          <a:lstStyle/>
          <a:p>
            <a:pPr algn="just" rtl="1">
              <a:lnSpc>
                <a:spcPct val="170000"/>
              </a:lnSpc>
            </a:pPr>
            <a:r>
              <a:rPr lang="ar-LB" sz="27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ضرورة تعديل المواصفات القياسيّة للمنتجات الغذائيّة وخاصةً فئة اللحوم الطازجة للتّوافُق مع مواصفات الإتحاد الأوروبي أو الولايات المتحدة الأميركية.</a:t>
            </a:r>
          </a:p>
          <a:p>
            <a:pPr marL="0" indent="0" algn="just" rtl="1">
              <a:buNone/>
            </a:pPr>
            <a:endParaRPr lang="ar-LB" sz="27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70000"/>
              </a:lnSpc>
            </a:pPr>
            <a:r>
              <a:rPr lang="ar-LB" sz="27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إلزام المصانع والمطاعم والمطابخ للحصول على شهادة الـ </a:t>
            </a:r>
            <a:r>
              <a:rPr lang="en-US" sz="27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HACCP</a:t>
            </a:r>
            <a:r>
              <a:rPr lang="ar-LB" sz="27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و/أو شهادة  الـ </a:t>
            </a:r>
            <a:r>
              <a:rPr lang="en-US" sz="27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ISO 22000</a:t>
            </a:r>
            <a:r>
              <a:rPr lang="ar-LB" sz="27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وشهادة </a:t>
            </a:r>
            <a:r>
              <a:rPr lang="en-US" sz="27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.GMP</a:t>
            </a:r>
            <a:endParaRPr lang="ar-LB" sz="27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endParaRPr lang="ar-LB" sz="27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7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ضرورة تعديل قانون حماية المستهلك.</a:t>
            </a:r>
          </a:p>
          <a:p>
            <a:pPr algn="just" rtl="1"/>
            <a:endParaRPr lang="ar-LB" sz="27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7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ضرورة تعديل قانون حماية الإنتاج الوطني.</a:t>
            </a:r>
          </a:p>
          <a:p>
            <a:pPr algn="just" rtl="1"/>
            <a:endParaRPr lang="ar-LB" sz="27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7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ضرورة إقرار قانون جودة وسلامة الغذاء وإنشاء الهيئة اللّبنانية لجودة وسلامة الغذاء.</a:t>
            </a:r>
          </a:p>
          <a:p>
            <a:pPr marL="0" indent="0" algn="just" rtl="1">
              <a:buNone/>
            </a:pPr>
            <a:r>
              <a:rPr lang="ar-LB" sz="27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540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339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Wadi Group\_wadi group\Musa F\Musa\B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>
                <a:solidFill>
                  <a:schemeClr val="bg1"/>
                </a:solidFill>
              </a:rPr>
              <a:pPr/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209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6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 pitchFamily="18" charset="-78"/>
                <a:ea typeface="+mj-ea"/>
                <a:cs typeface="Simplified Arabic" pitchFamily="18" charset="-78"/>
              </a:rPr>
              <a:t>وشكراً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implified Arabic" pitchFamily="18" charset="-78"/>
              <a:ea typeface="+mj-ea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96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محتوى العرض</a:t>
            </a:r>
            <a:endParaRPr lang="en-US" sz="40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جودة وسلامة الغذاء مَطلب وطني بإمتياز للمُستهلكين.</a:t>
            </a:r>
          </a:p>
          <a:p>
            <a:pPr algn="just" rtl="1"/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جودة وسلامة الغذاء واجب وطني بإمتياز للمُنتجين.</a:t>
            </a:r>
          </a:p>
          <a:p>
            <a:pPr algn="just" rtl="1"/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أين الدولة وتشريعاتها في التعاطي مع سلامة الغذاء.</a:t>
            </a:r>
          </a:p>
          <a:p>
            <a:pPr algn="just" rtl="1"/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الإجراءات المطلوبة لتصحيح الوضع القائم.</a:t>
            </a:r>
            <a:endParaRPr lang="en-US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5883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854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algn="r"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جودة وسلامة الغذاء مطلب وطني بإمتياز للمُستهلكين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من الطبيعي أن يكون المستهلك مهتماً بسلامة غذائه.</a:t>
            </a:r>
          </a:p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المشكلة تقع في جهل السّواد الأعظم المعرفة الكافية عن سلامة  الغذاء: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التعامل مع الخضار النيّئة.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التعامل مع اللحوم النيّئة.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النظافة العامة.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إستهلاك المنتجات غير المُعدّة للأكل كما هي كالهَبرة النيّئة والسّودَة النيّئة والكِبّة النيّئة والكفتة النيّئة.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 rtl="1">
              <a:buNone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540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498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5" y="263524"/>
            <a:ext cx="8458200" cy="1143000"/>
          </a:xfrm>
        </p:spPr>
        <p:txBody>
          <a:bodyPr>
            <a:noAutofit/>
          </a:bodyPr>
          <a:lstStyle/>
          <a:p>
            <a:pPr algn="r"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جودة وسلامة الغذاء مطلب وطني بإمتياز للمستهلكين </a:t>
            </a:r>
            <a:r>
              <a:rPr lang="ar-LB" sz="2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48600" cy="4800600"/>
          </a:xfrm>
        </p:spPr>
        <p:txBody>
          <a:bodyPr>
            <a:noAutofit/>
          </a:bodyPr>
          <a:lstStyle/>
          <a:p>
            <a:pPr algn="just" rtl="1"/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حملة معالي وزير الصحة أثارت هلعاً لدى المواطنين:</a:t>
            </a:r>
          </a:p>
          <a:p>
            <a:pPr marL="0" indent="0" algn="just" rtl="1">
              <a:buNone/>
            </a:pPr>
            <a:endParaRPr lang="ar-LB" sz="24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لم تُرشِدهم على السُّبُل الآيِلة لِتفادي إستهلاك المنتجات غير المُعدّة للإستهلاك كما هي.</a:t>
            </a:r>
            <a:endParaRPr lang="ar-LB" sz="24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endParaRPr lang="ar-LB" sz="24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أرشدتهم فقط على تحاشي إستهلاك منتجات المصانع والمطاعم التي تمَّ ذِكر أسمائها على وسائل الإعلام.</a:t>
            </a:r>
            <a:endParaRPr lang="ar-LB" sz="24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endParaRPr lang="ar-LB" sz="24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إستهدفت بشكل مكشوف كبار المُنتجين وكبار المطاعم لإعطاء الحملة صبغة مُدوِّية وتستأثر على رِضى المستهلكين.</a:t>
            </a:r>
          </a:p>
          <a:p>
            <a:pPr marL="0" indent="0" algn="just" rtl="1">
              <a:buNone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" y="152399"/>
            <a:ext cx="8540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027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763000" cy="1143000"/>
          </a:xfrm>
        </p:spPr>
        <p:txBody>
          <a:bodyPr>
            <a:normAutofit/>
          </a:bodyPr>
          <a:lstStyle/>
          <a:p>
            <a:pPr algn="r"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جودة وسلامة الغذاء واجب وطني بإمتياز للمُنتجين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5105400"/>
          </a:xfrm>
        </p:spPr>
        <p:txBody>
          <a:bodyPr>
            <a:noAutofit/>
          </a:bodyPr>
          <a:lstStyle/>
          <a:p>
            <a:pPr algn="just" rtl="1"/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لا شكّ أنّه من واجب المُنتجين أن يُنتِجوا غذاءً جيداً وسليماً.</a:t>
            </a:r>
          </a:p>
          <a:p>
            <a:pPr algn="just" rtl="1"/>
            <a:endParaRPr lang="ar-LB" sz="1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على المصانع والمطاعم ومطابخ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الفنادق والمستشفيات أن تكون حاصلة على شهادة الـ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HACCP</a:t>
            </a: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وشهادة الـ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ISO 22000</a:t>
            </a: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لسلامة الغذاء وتُواظِب المحافظة عليها.</a:t>
            </a:r>
          </a:p>
          <a:p>
            <a:pPr algn="just" rtl="1"/>
            <a:endParaRPr lang="ar-LB" sz="1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على المصانع أن تكون حاصلة على الترخيص اللاّزم مع ما يتطلّبُه من التقيُّد بإجراءات سلامة الإنتاج: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البُنى التحتيّة.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الآلات.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تدريب العاملين.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النظافة العامة.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الفحوصات الدّوريّة للعامِلين.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الفحوصات الإلزاميّة لِلمُنتجات قبل طرحِها في الأسواق.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540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590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أين الدولة وتشريعاتها </a:t>
            </a:r>
            <a:b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التعاطي مع سلامة الغذاء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077200" cy="3657600"/>
          </a:xfrm>
        </p:spPr>
        <p:txBody>
          <a:bodyPr>
            <a:noAutofit/>
          </a:bodyPr>
          <a:lstStyle/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مواصفات ليبنور مُبالغ بها ولا تتوافق مع مواصفات الإتحاد الأوروبي أو الولايات المتحدة الأميركيّة وبشكلٍ خاص المواصفة </a:t>
            </a:r>
            <a:r>
              <a:rPr lang="en-US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.195/2005</a:t>
            </a: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المراقبون يخالِفون تطبيق المواصفة </a:t>
            </a:r>
            <a:r>
              <a:rPr lang="en-US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195/2000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من حيث عدم التقيّد بالمادة </a:t>
            </a:r>
            <a:r>
              <a:rPr lang="en-US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7/1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الخاصة «بطرق أخذ عيّنات اللحوم ومنتجاتها».</a:t>
            </a:r>
          </a:p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هنالك عدم وضوح بل تضارب بين المادة </a:t>
            </a:r>
            <a:r>
              <a:rPr lang="en-US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6/5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و </a:t>
            </a:r>
            <a:r>
              <a:rPr lang="en-US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7/1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من المواصفة.</a:t>
            </a:r>
          </a:p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540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766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1771" y="304800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أين الدولة وتشريعاتها </a:t>
            </a:r>
            <a:b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التعاطي مع سلامة </a:t>
            </a:r>
            <a:r>
              <a:rPr lang="ar-LB" sz="32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الغذاء </a:t>
            </a:r>
            <a:r>
              <a:rPr lang="ar-LB" sz="20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20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72000"/>
          </a:xfrm>
        </p:spPr>
        <p:txBody>
          <a:bodyPr>
            <a:noAutofit/>
          </a:bodyPr>
          <a:lstStyle/>
          <a:p>
            <a:pPr algn="just" rtl="1"/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LB" sz="20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كل من الولايات المتحدة الأميركية والإتحاد الأوروبي تقوم السُّلطات المختصّة بوضع برنامج إسمه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Salmonella and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Campilobactor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Reduction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Plan</a:t>
            </a:r>
            <a:r>
              <a:rPr lang="ar-LB" sz="20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 rtl="1">
              <a:buNone/>
            </a:pPr>
            <a:endParaRPr lang="en-US" sz="12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لا يوجد تصنيف لحالات السلمونيلا المُكتشفة. هنالك نوعَين من السلمونيلا تضرّ بصحة الإنسان بشكلٍ رئيسي من مجموع 2300 صنف من السلمونيلا وهي: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Salmonella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Enteritidis</a:t>
            </a:r>
            <a:endParaRPr lang="ar-LB" sz="20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Salmonella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Typhimurium</a:t>
            </a:r>
            <a:endParaRPr lang="ar-LB" sz="20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457200" lvl="1" indent="0" algn="just" rtl="1">
              <a:buNone/>
            </a:pPr>
            <a:endParaRPr lang="ar-LB" sz="20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الحد </a:t>
            </a:r>
            <a:r>
              <a:rPr lang="ar-LB" sz="20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الأعلى المسموح به لوجود نسبة مئويّة من العيّنات الإيجابيّة </a:t>
            </a: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حالياً:</a:t>
            </a:r>
          </a:p>
          <a:p>
            <a:pPr algn="just" rtl="1"/>
            <a:endParaRPr lang="ar-LB" sz="20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 rtl="1">
              <a:buNone/>
            </a:pPr>
            <a:endParaRPr lang="ar-LB" sz="20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 rtl="1">
              <a:buNone/>
            </a:pPr>
            <a:endParaRPr lang="ar-LB" sz="20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 rtl="1">
              <a:buNone/>
            </a:pPr>
            <a:endParaRPr lang="ar-LB" sz="20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 rtl="1">
              <a:buNone/>
            </a:pP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05149"/>
              </p:ext>
            </p:extLst>
          </p:nvPr>
        </p:nvGraphicFramePr>
        <p:xfrm>
          <a:off x="609600" y="4876800"/>
          <a:ext cx="7543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514600"/>
                <a:gridCol w="2514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LB" sz="1800" dirty="0" smtClean="0"/>
                        <a:t>اللّحوم المفرومة والمقطّعات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1800" dirty="0" smtClean="0"/>
                        <a:t>الدجاج الكامل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LB" sz="1800" dirty="0" smtClean="0"/>
                        <a:t>44,6%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1800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1800" dirty="0" smtClean="0"/>
                        <a:t>الولايات المتحدة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LB" sz="1800" dirty="0" smtClean="0"/>
                        <a:t>40%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1800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1800" dirty="0" smtClean="0"/>
                        <a:t>أوروبا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540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34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أين الدولة وتشريعاتها </a:t>
            </a:r>
            <a:b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التعاطي مع سلامة </a:t>
            </a:r>
            <a:r>
              <a:rPr lang="ar-LB" sz="32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الغذاء </a:t>
            </a:r>
            <a:r>
              <a:rPr lang="ar-LB" sz="20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20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3810000"/>
          </a:xfrm>
        </p:spPr>
        <p:txBody>
          <a:bodyPr>
            <a:noAutofit/>
          </a:bodyPr>
          <a:lstStyle/>
          <a:p>
            <a:pPr algn="just" rtl="1"/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لا توجد معايير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مُوَحّدة:</a:t>
            </a:r>
          </a:p>
          <a:p>
            <a:pPr lvl="1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لِلكشف </a:t>
            </a: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على مراكز الإنتاج في المصانع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والمطاعم.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لكفاءة المُراقبين والمُفتشين.</a:t>
            </a:r>
          </a:p>
          <a:p>
            <a:pPr algn="just" rtl="1"/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لا توجد قدرة على مراقبة كل المناطق والمدن والقرى والأحياء في لبنان.</a:t>
            </a:r>
          </a:p>
          <a:p>
            <a:pPr marL="0" indent="0" algn="just" rtl="1">
              <a:buNone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ليست كل المختبرات في لبنان أو كل أقسامها مُعتمدة </a:t>
            </a:r>
            <a:r>
              <a:rPr lang="en-US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Accredited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marL="0" indent="0" algn="just" rtl="1">
              <a:buNone/>
            </a:pP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540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547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أين الدولة وتشريعاتها </a:t>
            </a:r>
            <a:b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التعاطي مع سلامة الغذاء </a:t>
            </a:r>
            <a:r>
              <a:rPr lang="ar-LB" sz="2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724400"/>
          </a:xfrm>
        </p:spPr>
        <p:txBody>
          <a:bodyPr>
            <a:noAutofit/>
          </a:bodyPr>
          <a:lstStyle/>
          <a:p>
            <a:pPr algn="just" rtl="1"/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قانون </a:t>
            </a:r>
            <a:r>
              <a:rPr lang="ar-LB" sz="24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حماية 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المستهلك:</a:t>
            </a:r>
          </a:p>
          <a:p>
            <a:pPr marL="0" indent="0" algn="just" rtl="1">
              <a:buNone/>
            </a:pPr>
            <a:endParaRPr lang="ar-LB" sz="24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جائر </a:t>
            </a:r>
            <a:r>
              <a:rPr lang="ar-LB" sz="24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التعاطي مع المخالفات الى درجة تخويف المُستثمِرين من الإستثمار في قطاع الأنتاج 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الغذائي.</a:t>
            </a:r>
          </a:p>
          <a:p>
            <a:pPr marL="457200" lvl="1" indent="0" algn="just" rtl="1">
              <a:buNone/>
            </a:pPr>
            <a:endParaRPr lang="ar-LB" sz="24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لا </a:t>
            </a:r>
            <a:r>
              <a:rPr lang="ar-LB" sz="24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يتماشى البتّة مع الإجراءات 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المَعمول </a:t>
            </a:r>
            <a:r>
              <a:rPr lang="ar-LB" sz="24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بها في الإتحاد الأوروبي والولايات 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المتحدة.</a:t>
            </a:r>
          </a:p>
          <a:p>
            <a:pPr marL="457200" lvl="1" indent="0" algn="just" rtl="1">
              <a:buNone/>
            </a:pPr>
            <a:endParaRPr lang="ar-LB" sz="24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يفرض غرامات تفوق الماية مليون ليرة وغرامة السجن وإلزام رئيس مجلس إدارة المؤسسة المخالِفَة للمُثول أمام القضاء وتنفيذ العقوبة.</a:t>
            </a:r>
          </a:p>
          <a:p>
            <a:pPr marL="0" indent="0" algn="just" rtl="1">
              <a:buNone/>
            </a:pPr>
            <a:endParaRPr lang="ar-LB" sz="24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540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08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655</Words>
  <Application>Microsoft Office PowerPoint</Application>
  <PresentationFormat>On-screen Show (4:3)</PresentationFormat>
  <Paragraphs>115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سلامة الغذاء مسؤولية مشتركة بين الدولة والمنتِج والمستهلك</vt:lpstr>
      <vt:lpstr>محتوى العرض</vt:lpstr>
      <vt:lpstr>جودة وسلامة الغذاء مطلب وطني بإمتياز للمُستهلكين</vt:lpstr>
      <vt:lpstr>جودة وسلامة الغذاء مطلب وطني بإمتياز للمستهلكين (تابع)</vt:lpstr>
      <vt:lpstr>جودة وسلامة الغذاء واجب وطني بإمتياز للمُنتجين</vt:lpstr>
      <vt:lpstr>أين الدولة وتشريعاتها  في التعاطي مع سلامة الغذاء</vt:lpstr>
      <vt:lpstr>أين الدولة وتشريعاتها  في التعاطي مع سلامة الغذاء (تابع)</vt:lpstr>
      <vt:lpstr>أين الدولة وتشريعاتها  في التعاطي مع سلامة الغذاء (تابع)</vt:lpstr>
      <vt:lpstr>أين الدولة وتشريعاتها  في التعاطي مع سلامة الغذاء (تابع)</vt:lpstr>
      <vt:lpstr>أين الدولة وتشريعاتها  في التعاطي مع سلامة الغذاء (تابع)</vt:lpstr>
      <vt:lpstr>الإجراءات المطلوبة لتصحيح الوضع القائم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القطاع الخاص والمجتمع المدني والدولة  حيال سلامة الغذاء  المهندس موسى فريجي</dc:title>
  <dc:creator>Jihane Bou Abboud</dc:creator>
  <cp:lastModifiedBy>Jihane Bou Abboud</cp:lastModifiedBy>
  <cp:revision>52</cp:revision>
  <cp:lastPrinted>2015-04-16T13:20:55Z</cp:lastPrinted>
  <dcterms:created xsi:type="dcterms:W3CDTF">2015-01-09T09:30:49Z</dcterms:created>
  <dcterms:modified xsi:type="dcterms:W3CDTF">2016-03-30T13:45:54Z</dcterms:modified>
</cp:coreProperties>
</file>