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701675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4" y="0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DEA06B97-7EBD-43A4-992D-A5B3B1A89FD4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823"/>
            <a:ext cx="5613400" cy="4189095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4" y="8842029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DC499A12-D2F2-413D-8DAD-3CCB515AF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7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47005-B224-45A4-8510-D34A2FB8DED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97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47005-B224-45A4-8510-D34A2FB8DED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88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47005-B224-45A4-8510-D34A2FB8DE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88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47005-B224-45A4-8510-D34A2FB8DE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31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47005-B224-45A4-8510-D34A2FB8DE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65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6145-3760-4114-8037-2AF405CFE2BB}" type="datetime1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6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B219-17A1-4B48-848E-744F5C70A396}" type="datetime1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1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35C6-04F8-45C2-8FCE-277B8EC35A0C}" type="datetime1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2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EEB4B-A35F-4228-96B1-AA57FEB72A76}" type="datetime1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979F8-8F9B-4E1A-AB30-DA921B1FDA9F}" type="datetime1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2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36B5-30BC-4821-B474-BDE124D62CDB}" type="datetime1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0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A588-C35F-455D-BC28-9E12C23763D9}" type="datetime1">
              <a:rPr lang="en-US" smtClean="0"/>
              <a:t>11/14/2014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9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B947C-738C-4059-B29A-18BE8A06B248}" type="datetime1">
              <a:rPr lang="en-US" smtClean="0"/>
              <a:t>11/14/2014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4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80B4-EFD7-430F-BE36-766390A15F45}" type="datetime1">
              <a:rPr lang="en-US" smtClean="0"/>
              <a:t>11/14/2014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7131-173A-453D-B5AF-BE3B110275C2}" type="datetime1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7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6558E-741B-4817-84E1-9ADF75FD733A}" type="datetime1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0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7A477-F026-41D3-A643-848E8617241A}" type="datetime1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CD0F-AA23-422A-8D62-A1FAD63FE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4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3438"/>
            <a:ext cx="9144000" cy="4621848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solidFill>
                  <a:srgbClr val="377C29"/>
                </a:solidFill>
              </a:rPr>
              <a:t>The Future of Agriculture</a:t>
            </a:r>
            <a:br>
              <a:rPr lang="en-US" sz="5000" b="1" dirty="0" smtClean="0">
                <a:solidFill>
                  <a:srgbClr val="377C29"/>
                </a:solidFill>
              </a:rPr>
            </a:br>
            <a:r>
              <a:rPr lang="en-US" sz="5000" b="1" dirty="0" smtClean="0">
                <a:solidFill>
                  <a:srgbClr val="377C29"/>
                </a:solidFill>
              </a:rPr>
              <a:t>in Lebanon</a:t>
            </a:r>
            <a:r>
              <a:rPr lang="en-US" sz="4000" b="1" dirty="0">
                <a:solidFill>
                  <a:srgbClr val="377C29"/>
                </a:solidFill>
              </a:rPr>
              <a:t/>
            </a:r>
            <a:br>
              <a:rPr lang="en-US" sz="4000" b="1" dirty="0">
                <a:solidFill>
                  <a:srgbClr val="377C29"/>
                </a:solidFill>
              </a:rPr>
            </a:br>
            <a:r>
              <a:rPr lang="en-US" sz="4000" b="1" dirty="0">
                <a:solidFill>
                  <a:srgbClr val="377C29"/>
                </a:solidFill>
              </a:rPr>
              <a:t/>
            </a:r>
            <a:br>
              <a:rPr lang="en-US" sz="4000" b="1" dirty="0">
                <a:solidFill>
                  <a:srgbClr val="377C29"/>
                </a:solidFill>
              </a:rPr>
            </a:br>
            <a:r>
              <a:rPr lang="en-US" sz="2800" b="1" dirty="0" smtClean="0">
                <a:solidFill>
                  <a:srgbClr val="377C29"/>
                </a:solidFill>
              </a:rPr>
              <a:t>by</a:t>
            </a:r>
            <a:r>
              <a:rPr lang="en-US" sz="2800" b="1" dirty="0">
                <a:solidFill>
                  <a:srgbClr val="377C29"/>
                </a:solidFill>
              </a:rPr>
              <a:t/>
            </a:r>
            <a:br>
              <a:rPr lang="en-US" sz="2800" b="1" dirty="0">
                <a:solidFill>
                  <a:srgbClr val="377C29"/>
                </a:solidFill>
              </a:rPr>
            </a:br>
            <a:r>
              <a:rPr lang="en-US" sz="2800" b="1" dirty="0">
                <a:solidFill>
                  <a:srgbClr val="377C29"/>
                </a:solidFill>
              </a:rPr>
              <a:t>Musa Freiji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5040086"/>
            <a:ext cx="8229600" cy="11168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rgbClr val="377C29"/>
                </a:solidFill>
                <a:latin typeface="+mj-lt"/>
                <a:ea typeface="+mj-ea"/>
                <a:cs typeface="+mj-cs"/>
              </a:rPr>
              <a:t>FAFS - AUB</a:t>
            </a:r>
            <a:endParaRPr lang="en-US" sz="2800" b="1" dirty="0">
              <a:solidFill>
                <a:srgbClr val="377C29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377C29"/>
                </a:solidFill>
                <a:latin typeface="+mj-lt"/>
                <a:ea typeface="+mj-ea"/>
                <a:cs typeface="+mj-cs"/>
              </a:rPr>
              <a:t>November 28, </a:t>
            </a:r>
            <a:r>
              <a:rPr lang="en-US" sz="2800" b="1" dirty="0">
                <a:solidFill>
                  <a:srgbClr val="377C29"/>
                </a:solidFill>
                <a:latin typeface="+mj-lt"/>
                <a:ea typeface="+mj-ea"/>
                <a:cs typeface="+mj-cs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335860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31694" y="3048000"/>
            <a:ext cx="8686800" cy="8382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377C29"/>
                </a:solidFill>
              </a:rPr>
              <a:t>Thank you</a:t>
            </a:r>
            <a:endParaRPr lang="en-US" sz="6000" b="1" dirty="0">
              <a:solidFill>
                <a:srgbClr val="377C2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3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rgbClr val="377C29"/>
                </a:solidFill>
              </a:rPr>
              <a:t>The Future of Agriculture</a:t>
            </a:r>
            <a:br>
              <a:rPr lang="en-US" sz="4000" b="1" dirty="0">
                <a:solidFill>
                  <a:srgbClr val="377C29"/>
                </a:solidFill>
              </a:rPr>
            </a:br>
            <a:r>
              <a:rPr lang="en-US" sz="4000" b="1" dirty="0">
                <a:solidFill>
                  <a:srgbClr val="377C29"/>
                </a:solidFill>
              </a:rPr>
              <a:t>in Lebanon</a:t>
            </a:r>
            <a:endParaRPr lang="en-US" sz="4000" b="1" dirty="0" smtClean="0">
              <a:solidFill>
                <a:srgbClr val="377C29"/>
              </a:solidFill>
              <a:ea typeface="Georgia" pitchFamily="18" charset="0"/>
              <a:cs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4809"/>
            <a:ext cx="8229600" cy="4866620"/>
          </a:xfrm>
        </p:spPr>
        <p:txBody>
          <a:bodyPr rtlCol="0"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377C29"/>
                </a:solidFill>
              </a:rPr>
              <a:t>Contents:</a:t>
            </a:r>
          </a:p>
          <a:p>
            <a:pPr>
              <a:buNone/>
            </a:pPr>
            <a:endParaRPr lang="en-US" sz="1200" dirty="0" smtClean="0">
              <a:solidFill>
                <a:srgbClr val="377C29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Cost of production of agricultural products</a:t>
            </a:r>
          </a:p>
          <a:p>
            <a:pPr lvl="1">
              <a:buFont typeface="Arial" pitchFamily="34" charset="0"/>
              <a:buChar char="•"/>
            </a:pPr>
            <a:endParaRPr lang="en-US" sz="1000" dirty="0" smtClean="0">
              <a:solidFill>
                <a:srgbClr val="377C29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Value of food imports</a:t>
            </a:r>
          </a:p>
          <a:p>
            <a:pPr lvl="1">
              <a:buFont typeface="Arial" pitchFamily="34" charset="0"/>
              <a:buChar char="•"/>
            </a:pPr>
            <a:endParaRPr lang="en-US" sz="1000" dirty="0" smtClean="0">
              <a:solidFill>
                <a:srgbClr val="377C29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Economic policy and trade agreements</a:t>
            </a:r>
          </a:p>
          <a:p>
            <a:pPr lvl="1">
              <a:buFont typeface="Arial" pitchFamily="34" charset="0"/>
              <a:buChar char="•"/>
            </a:pPr>
            <a:endParaRPr lang="en-US" sz="1000" dirty="0" smtClean="0">
              <a:solidFill>
                <a:srgbClr val="377C29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Trade Balance</a:t>
            </a:r>
          </a:p>
          <a:p>
            <a:pPr marL="457200" lvl="1" indent="0">
              <a:buNone/>
            </a:pPr>
            <a:endParaRPr lang="en-US" sz="1000" dirty="0" smtClean="0">
              <a:solidFill>
                <a:srgbClr val="377C29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Need to change economic policy</a:t>
            </a:r>
          </a:p>
          <a:p>
            <a:pPr marL="457200" lvl="1" indent="0">
              <a:buNone/>
            </a:pPr>
            <a:endParaRPr lang="en-US" sz="1000" dirty="0" smtClean="0">
              <a:solidFill>
                <a:srgbClr val="377C29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Advantages of the new policy</a:t>
            </a:r>
          </a:p>
          <a:p>
            <a:pPr marL="457200" lvl="1" indent="0">
              <a:buNone/>
            </a:pPr>
            <a:endParaRPr lang="en-US" sz="1000" dirty="0" smtClean="0">
              <a:solidFill>
                <a:srgbClr val="377C29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Conclusion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42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93914" y="154895"/>
            <a:ext cx="8392886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377C29"/>
                </a:solidFill>
              </a:rPr>
              <a:t>Cost of P</a:t>
            </a:r>
            <a:r>
              <a:rPr lang="en-US" sz="4000" b="1" dirty="0" smtClean="0">
                <a:solidFill>
                  <a:srgbClr val="377C29"/>
                </a:solidFill>
              </a:rPr>
              <a:t>roduction </a:t>
            </a:r>
            <a:br>
              <a:rPr lang="en-US" sz="4000" b="1" dirty="0" smtClean="0">
                <a:solidFill>
                  <a:srgbClr val="377C29"/>
                </a:solidFill>
              </a:rPr>
            </a:br>
            <a:r>
              <a:rPr lang="en-US" sz="4000" b="1" dirty="0" smtClean="0">
                <a:solidFill>
                  <a:srgbClr val="377C29"/>
                </a:solidFill>
              </a:rPr>
              <a:t>of </a:t>
            </a:r>
            <a:r>
              <a:rPr lang="en-US" sz="4000" b="1" dirty="0">
                <a:solidFill>
                  <a:srgbClr val="377C29"/>
                </a:solidFill>
              </a:rPr>
              <a:t>A</a:t>
            </a:r>
            <a:r>
              <a:rPr lang="en-US" sz="4000" b="1" dirty="0" smtClean="0">
                <a:solidFill>
                  <a:srgbClr val="377C29"/>
                </a:solidFill>
              </a:rPr>
              <a:t>gricultural </a:t>
            </a:r>
            <a:r>
              <a:rPr lang="en-US" sz="4000" b="1" dirty="0">
                <a:solidFill>
                  <a:srgbClr val="377C29"/>
                </a:solidFill>
              </a:rPr>
              <a:t>P</a:t>
            </a:r>
            <a:r>
              <a:rPr lang="en-US" sz="4000" b="1" dirty="0" smtClean="0">
                <a:solidFill>
                  <a:srgbClr val="377C29"/>
                </a:solidFill>
              </a:rPr>
              <a:t>roducts</a:t>
            </a:r>
            <a:endParaRPr lang="en-US" sz="4000" b="1" dirty="0">
              <a:solidFill>
                <a:srgbClr val="377C2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1636699"/>
            <a:ext cx="8229600" cy="4970930"/>
          </a:xfrm>
        </p:spPr>
        <p:txBody>
          <a:bodyPr rtlCol="0">
            <a:noAutofit/>
          </a:bodyPr>
          <a:lstStyle/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Agricultural land limitation</a:t>
            </a:r>
          </a:p>
          <a:p>
            <a:pPr algn="just"/>
            <a:endParaRPr lang="en-US" sz="1000" dirty="0" smtClean="0">
              <a:solidFill>
                <a:srgbClr val="377C29"/>
              </a:solidFill>
            </a:endParaRPr>
          </a:p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Scarcity of water for irrigation</a:t>
            </a:r>
          </a:p>
          <a:p>
            <a:pPr algn="just">
              <a:buNone/>
            </a:pPr>
            <a:endParaRPr lang="en-US" sz="1000" dirty="0" smtClean="0">
              <a:solidFill>
                <a:srgbClr val="377C29"/>
              </a:solidFill>
            </a:endParaRPr>
          </a:p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Difficult terrain for ease of plantation</a:t>
            </a:r>
          </a:p>
          <a:p>
            <a:pPr marL="0" indent="0" algn="just">
              <a:buNone/>
            </a:pPr>
            <a:endParaRPr lang="en-US" sz="1000" dirty="0" smtClean="0">
              <a:solidFill>
                <a:srgbClr val="377C29"/>
              </a:solidFill>
            </a:endParaRPr>
          </a:p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Lack of agricultural labor</a:t>
            </a:r>
          </a:p>
          <a:p>
            <a:pPr marL="0" indent="0" algn="just">
              <a:buNone/>
            </a:pPr>
            <a:endParaRPr lang="en-US" sz="1000" dirty="0" smtClean="0">
              <a:solidFill>
                <a:srgbClr val="377C29"/>
              </a:solidFill>
            </a:endParaRPr>
          </a:p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High cost of energy</a:t>
            </a:r>
          </a:p>
          <a:p>
            <a:pPr marL="0" indent="0" algn="just">
              <a:buNone/>
            </a:pPr>
            <a:endParaRPr lang="en-US" sz="1000" dirty="0" smtClean="0">
              <a:solidFill>
                <a:srgbClr val="377C29"/>
              </a:solidFill>
            </a:endParaRPr>
          </a:p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Lack of government support</a:t>
            </a:r>
          </a:p>
          <a:p>
            <a:pPr marL="0" indent="0" algn="just">
              <a:buNone/>
            </a:pPr>
            <a:endParaRPr lang="en-US" sz="1000" dirty="0" smtClean="0">
              <a:solidFill>
                <a:srgbClr val="377C29"/>
              </a:solidFill>
            </a:endParaRPr>
          </a:p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Corruption</a:t>
            </a:r>
          </a:p>
          <a:p>
            <a:pPr marL="0" indent="0" algn="just">
              <a:buNone/>
            </a:pPr>
            <a:endParaRPr lang="en-US" sz="1000" dirty="0" smtClean="0">
              <a:solidFill>
                <a:srgbClr val="377C29"/>
              </a:solidFill>
            </a:endParaRPr>
          </a:p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Lack of security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683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571500"/>
            <a:ext cx="8686800" cy="8382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377C29"/>
                </a:solidFill>
              </a:rPr>
              <a:t>Value of </a:t>
            </a:r>
            <a:r>
              <a:rPr lang="en-US" sz="4000" b="1" dirty="0" smtClean="0">
                <a:solidFill>
                  <a:srgbClr val="377C29"/>
                </a:solidFill>
              </a:rPr>
              <a:t>Food Imports</a:t>
            </a:r>
            <a:endParaRPr lang="en-US" sz="4000" b="1" dirty="0">
              <a:solidFill>
                <a:srgbClr val="377C29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210165"/>
            <a:ext cx="8229600" cy="3243577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Value of food consumption: USD 1,060 million</a:t>
            </a:r>
          </a:p>
          <a:p>
            <a:pPr marL="0" indent="0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Value of food imports: USD 900 million</a:t>
            </a:r>
          </a:p>
          <a:p>
            <a:pPr marL="0" indent="0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% of imported food items: 85 %</a:t>
            </a:r>
          </a:p>
          <a:p>
            <a:endParaRPr lang="en-US" sz="2400" dirty="0" smtClean="0">
              <a:solidFill>
                <a:srgbClr val="377C29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377C29"/>
                </a:solidFill>
              </a:rPr>
              <a:t>	</a:t>
            </a:r>
            <a:endParaRPr lang="en-US" sz="2400" dirty="0">
              <a:solidFill>
                <a:srgbClr val="377C2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7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502173"/>
            <a:ext cx="8686800" cy="8382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377C29"/>
                </a:solidFill>
              </a:rPr>
              <a:t>Economic </a:t>
            </a:r>
            <a:r>
              <a:rPr lang="en-US" sz="4000" b="1" dirty="0" smtClean="0">
                <a:solidFill>
                  <a:srgbClr val="377C29"/>
                </a:solidFill>
              </a:rPr>
              <a:t>policy </a:t>
            </a:r>
            <a:r>
              <a:rPr lang="en-US" sz="4000" b="1" dirty="0">
                <a:solidFill>
                  <a:srgbClr val="377C29"/>
                </a:solidFill>
              </a:rPr>
              <a:t>and </a:t>
            </a:r>
            <a:r>
              <a:rPr lang="en-US" sz="4000" b="1" dirty="0" smtClean="0">
                <a:solidFill>
                  <a:srgbClr val="377C29"/>
                </a:solidFill>
              </a:rPr>
              <a:t>Trade Agreements</a:t>
            </a:r>
            <a:endParaRPr lang="en-US" sz="4000" b="1" dirty="0">
              <a:solidFill>
                <a:srgbClr val="377C29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751062"/>
            <a:ext cx="8229600" cy="3855081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Open policy and reduction of import duties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Preparation of Lebanon to join WTO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Influx of imports and closure of several food industry companies</a:t>
            </a:r>
          </a:p>
          <a:p>
            <a:pPr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IDAL and export subsidy</a:t>
            </a:r>
          </a:p>
          <a:p>
            <a:pPr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>
              <a:buNone/>
            </a:pPr>
            <a:endParaRPr lang="en-US" sz="2400" dirty="0">
              <a:solidFill>
                <a:srgbClr val="377C2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1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516005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377C29"/>
                </a:solidFill>
              </a:rPr>
              <a:t>Trade </a:t>
            </a:r>
            <a:r>
              <a:rPr lang="en-US" sz="3200" b="1" dirty="0" smtClean="0">
                <a:solidFill>
                  <a:srgbClr val="377C29"/>
                </a:solidFill>
              </a:rPr>
              <a:t>Balance in Agriculture and Food Categories</a:t>
            </a:r>
            <a:endParaRPr lang="en-US" sz="3200" b="1" dirty="0">
              <a:solidFill>
                <a:srgbClr val="377C29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32434"/>
            <a:ext cx="8229600" cy="452408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200" dirty="0" smtClean="0">
              <a:solidFill>
                <a:srgbClr val="377C29"/>
              </a:solidFill>
            </a:endParaRPr>
          </a:p>
          <a:p>
            <a:pPr algn="just">
              <a:buNone/>
            </a:pPr>
            <a:endParaRPr lang="en-US" sz="2200" dirty="0">
              <a:solidFill>
                <a:srgbClr val="377C29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971023"/>
              </p:ext>
            </p:extLst>
          </p:nvPr>
        </p:nvGraphicFramePr>
        <p:xfrm>
          <a:off x="457202" y="1850570"/>
          <a:ext cx="8447311" cy="379911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774369"/>
                <a:gridCol w="1426029"/>
                <a:gridCol w="1415143"/>
                <a:gridCol w="1687286"/>
                <a:gridCol w="2144484"/>
              </a:tblGrid>
              <a:tr h="542731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 million USD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</a:t>
                      </a:r>
                    </a:p>
                    <a:p>
                      <a:pPr algn="ctr"/>
                      <a:r>
                        <a:rPr lang="en-US" dirty="0" smtClean="0"/>
                        <a:t>Exports to Imports</a:t>
                      </a:r>
                      <a:endParaRPr lang="en-US" dirty="0"/>
                    </a:p>
                  </a:txBody>
                  <a:tcPr/>
                </a:tc>
              </a:tr>
              <a:tr h="54273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Imports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Exports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Deficit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731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864.431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847.322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1.98</a:t>
                      </a:r>
                      <a:endParaRPr lang="en-US" dirty="0"/>
                    </a:p>
                  </a:txBody>
                  <a:tcPr/>
                </a:tc>
              </a:tr>
              <a:tr h="542731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861.637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16.059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845.578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1.86</a:t>
                      </a:r>
                      <a:endParaRPr lang="en-US" dirty="0"/>
                    </a:p>
                  </a:txBody>
                  <a:tcPr/>
                </a:tc>
              </a:tr>
              <a:tr h="542731"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820.667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19.510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801.157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2.38</a:t>
                      </a:r>
                      <a:endParaRPr lang="en-US" dirty="0"/>
                    </a:p>
                  </a:txBody>
                  <a:tcPr/>
                </a:tc>
              </a:tr>
              <a:tr h="542731"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888.729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25.112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863.617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2.83</a:t>
                      </a:r>
                      <a:endParaRPr lang="en-US" dirty="0"/>
                    </a:p>
                  </a:txBody>
                  <a:tcPr/>
                </a:tc>
              </a:tr>
              <a:tr h="542731">
                <a:tc>
                  <a:txBody>
                    <a:bodyPr/>
                    <a:lstStyle/>
                    <a:p>
                      <a:r>
                        <a:rPr lang="en-US" dirty="0" smtClean="0"/>
                        <a:t>2014 (7</a:t>
                      </a:r>
                      <a:r>
                        <a:rPr lang="en-US" baseline="0" dirty="0" smtClean="0"/>
                        <a:t> months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620.532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13.096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607.436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3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413657"/>
            <a:ext cx="8686800" cy="8382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377C29"/>
                </a:solidFill>
              </a:rPr>
              <a:t>Need to </a:t>
            </a:r>
            <a:r>
              <a:rPr lang="en-US" sz="4000" b="1" dirty="0" smtClean="0">
                <a:solidFill>
                  <a:srgbClr val="377C29"/>
                </a:solidFill>
              </a:rPr>
              <a:t>Change Economic Policy</a:t>
            </a:r>
            <a:endParaRPr lang="en-US" sz="4000" b="1" dirty="0">
              <a:solidFill>
                <a:srgbClr val="377C29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927514"/>
            <a:ext cx="8229600" cy="4266457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Future of Agriculture is dim in view of present open trade policy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Government should change all its trade agreements with GAFTA, bilateral with several countries, </a:t>
            </a:r>
            <a:r>
              <a:rPr lang="en-US" sz="2400" dirty="0" err="1" smtClean="0">
                <a:solidFill>
                  <a:srgbClr val="377C29"/>
                </a:solidFill>
              </a:rPr>
              <a:t>Euromed</a:t>
            </a:r>
            <a:r>
              <a:rPr lang="en-US" sz="2400" dirty="0" smtClean="0">
                <a:solidFill>
                  <a:srgbClr val="377C29"/>
                </a:solidFill>
              </a:rPr>
              <a:t> Agreement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Government needs to review the import duties on all imported agricultural products that are produced or could be produced in Lebanon to a level that protects local producers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>
              <a:buNone/>
            </a:pPr>
            <a:endParaRPr lang="en-US" sz="2400" dirty="0">
              <a:solidFill>
                <a:srgbClr val="377C2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8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37902"/>
            <a:ext cx="8686800" cy="8382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377C29"/>
                </a:solidFill>
              </a:rPr>
              <a:t>Advantages of the </a:t>
            </a:r>
            <a:r>
              <a:rPr lang="en-US" sz="4000" b="1" dirty="0" smtClean="0">
                <a:solidFill>
                  <a:srgbClr val="377C29"/>
                </a:solidFill>
              </a:rPr>
              <a:t>Protection Policy</a:t>
            </a:r>
            <a:endParaRPr lang="en-US" sz="4000" b="1" dirty="0">
              <a:solidFill>
                <a:srgbClr val="377C29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60739" y="1678863"/>
            <a:ext cx="7924800" cy="4634852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solidFill>
                  <a:srgbClr val="377C29"/>
                </a:solidFill>
              </a:rPr>
              <a:t>Reduce imports and save hard </a:t>
            </a:r>
            <a:r>
              <a:rPr lang="en-US" sz="2400" dirty="0" smtClean="0">
                <a:solidFill>
                  <a:srgbClr val="377C29"/>
                </a:solidFill>
              </a:rPr>
              <a:t>currency</a:t>
            </a:r>
          </a:p>
          <a:p>
            <a:pPr marL="0" indent="0" algn="just">
              <a:buNone/>
            </a:pPr>
            <a:endParaRPr lang="en-US" sz="2400" dirty="0">
              <a:solidFill>
                <a:srgbClr val="377C29"/>
              </a:solidFill>
            </a:endParaRPr>
          </a:p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Create investment opportunities in agriculture and food production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Market is locally available = No need to find export markets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Creation of jobs for new graduates and new generations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/>
            <a:r>
              <a:rPr lang="en-US" sz="2400" dirty="0" smtClean="0">
                <a:solidFill>
                  <a:srgbClr val="377C29"/>
                </a:solidFill>
              </a:rPr>
              <a:t>Reduce trade balance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377C29"/>
                </a:solidFill>
              </a:rPr>
              <a:t>	</a:t>
            </a:r>
            <a:endParaRPr lang="en-US" sz="2400" dirty="0">
              <a:solidFill>
                <a:srgbClr val="377C2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1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31694" y="571500"/>
            <a:ext cx="8686800" cy="8382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377C29"/>
                </a:solidFill>
              </a:rPr>
              <a:t>Conclusion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31694" y="1776306"/>
            <a:ext cx="8458200" cy="3993123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Future of agriculture and food production is dependent on government to change its economic policy from a fully open one to a protectionist policy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Industrialized countries heavily subsidize agriculture and food production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7C29"/>
                </a:solidFill>
              </a:rPr>
              <a:t>Private sector is willing to invest in feasible projects once a clear protectionist policy is in place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377C29"/>
              </a:solidFill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rgbClr val="377C29"/>
                </a:solidFill>
              </a:rPr>
              <a:t>		</a:t>
            </a:r>
            <a:endParaRPr lang="en-US" sz="2400" dirty="0">
              <a:solidFill>
                <a:srgbClr val="377C2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CD0F-AA23-422A-8D62-A1FAD63FEB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9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CC94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355</Words>
  <Application>Microsoft Office PowerPoint</Application>
  <PresentationFormat>On-screen Show (4:3)</PresentationFormat>
  <Paragraphs>125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Future of Agriculture in Lebanon  by Musa Freiji</vt:lpstr>
      <vt:lpstr>The Future of Agriculture in Lebanon</vt:lpstr>
      <vt:lpstr>Cost of Production  of Agricultural Products</vt:lpstr>
      <vt:lpstr>Value of Food Imports</vt:lpstr>
      <vt:lpstr>Economic policy and Trade Agreements</vt:lpstr>
      <vt:lpstr>Trade Balance in Agriculture and Food Categories</vt:lpstr>
      <vt:lpstr>Need to Change Economic Policy</vt:lpstr>
      <vt:lpstr>Advantages of the Protection Policy</vt:lpstr>
      <vt:lpstr>Conclusion</vt:lpstr>
      <vt:lpstr>Thank you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Agriculture in Lebanon  by Musa Freiji</dc:title>
  <dc:creator>Jihane Bou Abboud</dc:creator>
  <cp:lastModifiedBy>Jihane Bou Abboud</cp:lastModifiedBy>
  <cp:revision>4</cp:revision>
  <cp:lastPrinted>2014-11-14T13:56:34Z</cp:lastPrinted>
  <dcterms:created xsi:type="dcterms:W3CDTF">2014-09-23T13:52:29Z</dcterms:created>
  <dcterms:modified xsi:type="dcterms:W3CDTF">2014-11-14T13:59:33Z</dcterms:modified>
</cp:coreProperties>
</file>