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84" r:id="rId1"/>
  </p:sldMasterIdLst>
  <p:notesMasterIdLst>
    <p:notesMasterId r:id="rId21"/>
  </p:notesMasterIdLst>
  <p:handoutMasterIdLst>
    <p:handoutMasterId r:id="rId22"/>
  </p:handoutMasterIdLst>
  <p:sldIdLst>
    <p:sldId id="325" r:id="rId2"/>
    <p:sldId id="284" r:id="rId3"/>
    <p:sldId id="328" r:id="rId4"/>
    <p:sldId id="309" r:id="rId5"/>
    <p:sldId id="310" r:id="rId6"/>
    <p:sldId id="311" r:id="rId7"/>
    <p:sldId id="323" r:id="rId8"/>
    <p:sldId id="319" r:id="rId9"/>
    <p:sldId id="291" r:id="rId10"/>
    <p:sldId id="292" r:id="rId11"/>
    <p:sldId id="329" r:id="rId12"/>
    <p:sldId id="320" r:id="rId13"/>
    <p:sldId id="314" r:id="rId14"/>
    <p:sldId id="321" r:id="rId15"/>
    <p:sldId id="322" r:id="rId16"/>
    <p:sldId id="316" r:id="rId17"/>
    <p:sldId id="317" r:id="rId18"/>
    <p:sldId id="318" r:id="rId19"/>
    <p:sldId id="327" r:id="rId20"/>
  </p:sldIdLst>
  <p:sldSz cx="9144000" cy="6858000" type="screen4x3"/>
  <p:notesSz cx="7023100" cy="93091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7C29"/>
    <a:srgbClr val="73B6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9" autoAdjust="0"/>
    <p:restoredTop sz="94676" autoAdjust="0"/>
  </p:normalViewPr>
  <p:slideViewPr>
    <p:cSldViewPr snapToGrid="0" snapToObjects="1">
      <p:cViewPr varScale="1">
        <p:scale>
          <a:sx n="87" d="100"/>
          <a:sy n="87" d="100"/>
        </p:scale>
        <p:origin x="-11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8" d="100"/>
          <a:sy n="68" d="100"/>
        </p:scale>
        <p:origin x="-2826" y="-114"/>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6"/>
            <a:ext cx="3043343" cy="465455"/>
          </a:xfrm>
          <a:prstGeom prst="rect">
            <a:avLst/>
          </a:prstGeom>
        </p:spPr>
        <p:txBody>
          <a:bodyPr vert="horz" lIns="93275" tIns="46637" rIns="93275" bIns="46637" rtlCol="0"/>
          <a:lstStyle>
            <a:lvl1pPr algn="l">
              <a:defRPr sz="1200"/>
            </a:lvl1pPr>
          </a:lstStyle>
          <a:p>
            <a:endParaRPr lang="en-US"/>
          </a:p>
        </p:txBody>
      </p:sp>
      <p:sp>
        <p:nvSpPr>
          <p:cNvPr id="3" name="Date Placeholder 2"/>
          <p:cNvSpPr>
            <a:spLocks noGrp="1"/>
          </p:cNvSpPr>
          <p:nvPr>
            <p:ph type="dt" sz="quarter" idx="1"/>
          </p:nvPr>
        </p:nvSpPr>
        <p:spPr>
          <a:xfrm>
            <a:off x="3978135" y="6"/>
            <a:ext cx="3043343" cy="465455"/>
          </a:xfrm>
          <a:prstGeom prst="rect">
            <a:avLst/>
          </a:prstGeom>
        </p:spPr>
        <p:txBody>
          <a:bodyPr vert="horz" lIns="93275" tIns="46637" rIns="93275" bIns="46637" rtlCol="0"/>
          <a:lstStyle>
            <a:lvl1pPr algn="r">
              <a:defRPr sz="1200"/>
            </a:lvl1pPr>
          </a:lstStyle>
          <a:p>
            <a:fld id="{7B7FCAAC-B923-4205-B603-E32D3A8AF5AF}" type="datetimeFigureOut">
              <a:rPr lang="en-US" smtClean="0"/>
              <a:pPr/>
              <a:t>11/14/2014</a:t>
            </a:fld>
            <a:endParaRPr lang="en-US"/>
          </a:p>
        </p:txBody>
      </p:sp>
      <p:sp>
        <p:nvSpPr>
          <p:cNvPr id="4" name="Footer Placeholder 3"/>
          <p:cNvSpPr>
            <a:spLocks noGrp="1"/>
          </p:cNvSpPr>
          <p:nvPr>
            <p:ph type="ftr" sz="quarter" idx="2"/>
          </p:nvPr>
        </p:nvSpPr>
        <p:spPr>
          <a:xfrm>
            <a:off x="4" y="8842035"/>
            <a:ext cx="3043343" cy="465455"/>
          </a:xfrm>
          <a:prstGeom prst="rect">
            <a:avLst/>
          </a:prstGeom>
        </p:spPr>
        <p:txBody>
          <a:bodyPr vert="horz" lIns="93275" tIns="46637" rIns="93275" bIns="46637" rtlCol="0" anchor="b"/>
          <a:lstStyle>
            <a:lvl1pPr algn="l">
              <a:defRPr sz="1200"/>
            </a:lvl1pPr>
          </a:lstStyle>
          <a:p>
            <a:r>
              <a:rPr lang="en-US" smtClean="0"/>
              <a:t>4th MSPC - Musa Freiji</a:t>
            </a:r>
            <a:endParaRPr lang="en-US"/>
          </a:p>
        </p:txBody>
      </p:sp>
      <p:sp>
        <p:nvSpPr>
          <p:cNvPr id="5" name="Slide Number Placeholder 4"/>
          <p:cNvSpPr>
            <a:spLocks noGrp="1"/>
          </p:cNvSpPr>
          <p:nvPr>
            <p:ph type="sldNum" sz="quarter" idx="3"/>
          </p:nvPr>
        </p:nvSpPr>
        <p:spPr>
          <a:xfrm>
            <a:off x="3978135" y="8842035"/>
            <a:ext cx="3043343" cy="465455"/>
          </a:xfrm>
          <a:prstGeom prst="rect">
            <a:avLst/>
          </a:prstGeom>
        </p:spPr>
        <p:txBody>
          <a:bodyPr vert="horz" lIns="93275" tIns="46637" rIns="93275" bIns="46637" rtlCol="0" anchor="b"/>
          <a:lstStyle>
            <a:lvl1pPr algn="r">
              <a:defRPr sz="1200"/>
            </a:lvl1pPr>
          </a:lstStyle>
          <a:p>
            <a:fld id="{A4A80792-1346-45BE-9DCE-9DB7E7ACF60F}" type="slidenum">
              <a:rPr lang="en-US" smtClean="0"/>
              <a:pPr/>
              <a:t>‹#›</a:t>
            </a:fld>
            <a:endParaRPr lang="en-US"/>
          </a:p>
        </p:txBody>
      </p:sp>
    </p:spTree>
    <p:extLst>
      <p:ext uri="{BB962C8B-B14F-4D97-AF65-F5344CB8AC3E}">
        <p14:creationId xmlns:p14="http://schemas.microsoft.com/office/powerpoint/2010/main" val="40970852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6"/>
            <a:ext cx="3043343" cy="465455"/>
          </a:xfrm>
          <a:prstGeom prst="rect">
            <a:avLst/>
          </a:prstGeom>
        </p:spPr>
        <p:txBody>
          <a:bodyPr vert="horz" lIns="93275" tIns="46637" rIns="93275" bIns="46637" rtlCol="0"/>
          <a:lstStyle>
            <a:lvl1pPr algn="l">
              <a:defRPr sz="1200"/>
            </a:lvl1pPr>
          </a:lstStyle>
          <a:p>
            <a:endParaRPr lang="en-US"/>
          </a:p>
        </p:txBody>
      </p:sp>
      <p:sp>
        <p:nvSpPr>
          <p:cNvPr id="3" name="Date Placeholder 2"/>
          <p:cNvSpPr>
            <a:spLocks noGrp="1"/>
          </p:cNvSpPr>
          <p:nvPr>
            <p:ph type="dt" idx="1"/>
          </p:nvPr>
        </p:nvSpPr>
        <p:spPr>
          <a:xfrm>
            <a:off x="3978135" y="6"/>
            <a:ext cx="3043343" cy="465455"/>
          </a:xfrm>
          <a:prstGeom prst="rect">
            <a:avLst/>
          </a:prstGeom>
        </p:spPr>
        <p:txBody>
          <a:bodyPr vert="horz" lIns="93275" tIns="46637" rIns="93275" bIns="46637" rtlCol="0"/>
          <a:lstStyle>
            <a:lvl1pPr algn="r">
              <a:defRPr sz="1200"/>
            </a:lvl1pPr>
          </a:lstStyle>
          <a:p>
            <a:fld id="{37442621-AB5C-442C-B6A0-42AFFAEDAAA3}" type="datetimeFigureOut">
              <a:rPr lang="en-US" smtClean="0"/>
              <a:pPr/>
              <a:t>11/14/2014</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275" tIns="46637" rIns="93275" bIns="46637" rtlCol="0" anchor="ctr"/>
          <a:lstStyle/>
          <a:p>
            <a:endParaRPr lang="en-US"/>
          </a:p>
        </p:txBody>
      </p:sp>
      <p:sp>
        <p:nvSpPr>
          <p:cNvPr id="5" name="Notes Placeholder 4"/>
          <p:cNvSpPr>
            <a:spLocks noGrp="1"/>
          </p:cNvSpPr>
          <p:nvPr>
            <p:ph type="body" sz="quarter" idx="3"/>
          </p:nvPr>
        </p:nvSpPr>
        <p:spPr>
          <a:xfrm>
            <a:off x="702311" y="4421827"/>
            <a:ext cx="5618480" cy="4189095"/>
          </a:xfrm>
          <a:prstGeom prst="rect">
            <a:avLst/>
          </a:prstGeom>
        </p:spPr>
        <p:txBody>
          <a:bodyPr vert="horz" lIns="93275" tIns="46637" rIns="93275" bIns="4663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4" y="8842035"/>
            <a:ext cx="3043343" cy="465455"/>
          </a:xfrm>
          <a:prstGeom prst="rect">
            <a:avLst/>
          </a:prstGeom>
        </p:spPr>
        <p:txBody>
          <a:bodyPr vert="horz" lIns="93275" tIns="46637" rIns="93275" bIns="46637" rtlCol="0" anchor="b"/>
          <a:lstStyle>
            <a:lvl1pPr algn="l">
              <a:defRPr sz="1200"/>
            </a:lvl1pPr>
          </a:lstStyle>
          <a:p>
            <a:r>
              <a:rPr lang="en-US" smtClean="0"/>
              <a:t>4th MSPC - Musa Freiji</a:t>
            </a:r>
            <a:endParaRPr lang="en-US"/>
          </a:p>
        </p:txBody>
      </p:sp>
      <p:sp>
        <p:nvSpPr>
          <p:cNvPr id="7" name="Slide Number Placeholder 6"/>
          <p:cNvSpPr>
            <a:spLocks noGrp="1"/>
          </p:cNvSpPr>
          <p:nvPr>
            <p:ph type="sldNum" sz="quarter" idx="5"/>
          </p:nvPr>
        </p:nvSpPr>
        <p:spPr>
          <a:xfrm>
            <a:off x="3978135" y="8842035"/>
            <a:ext cx="3043343" cy="465455"/>
          </a:xfrm>
          <a:prstGeom prst="rect">
            <a:avLst/>
          </a:prstGeom>
        </p:spPr>
        <p:txBody>
          <a:bodyPr vert="horz" lIns="93275" tIns="46637" rIns="93275" bIns="46637" rtlCol="0" anchor="b"/>
          <a:lstStyle>
            <a:lvl1pPr algn="r">
              <a:defRPr sz="1200"/>
            </a:lvl1pPr>
          </a:lstStyle>
          <a:p>
            <a:fld id="{DE447005-B224-45A4-8510-D34A2FB8DED8}" type="slidenum">
              <a:rPr lang="en-US" smtClean="0"/>
              <a:pPr/>
              <a:t>‹#›</a:t>
            </a:fld>
            <a:endParaRPr lang="en-US"/>
          </a:p>
        </p:txBody>
      </p:sp>
    </p:spTree>
    <p:extLst>
      <p:ext uri="{BB962C8B-B14F-4D97-AF65-F5344CB8AC3E}">
        <p14:creationId xmlns:p14="http://schemas.microsoft.com/office/powerpoint/2010/main" val="282991500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447005-B224-45A4-8510-D34A2FB8DED8}" type="slidenum">
              <a:rPr lang="en-US" smtClean="0"/>
              <a:pPr/>
              <a:t>1</a:t>
            </a:fld>
            <a:endParaRPr lang="en-US"/>
          </a:p>
        </p:txBody>
      </p:sp>
    </p:spTree>
    <p:extLst>
      <p:ext uri="{BB962C8B-B14F-4D97-AF65-F5344CB8AC3E}">
        <p14:creationId xmlns:p14="http://schemas.microsoft.com/office/powerpoint/2010/main" val="1644697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447005-B224-45A4-8510-D34A2FB8DED8}" type="slidenum">
              <a:rPr lang="en-US" smtClean="0"/>
              <a:pPr/>
              <a:t>2</a:t>
            </a:fld>
            <a:endParaRPr lang="en-US"/>
          </a:p>
        </p:txBody>
      </p:sp>
    </p:spTree>
    <p:extLst>
      <p:ext uri="{BB962C8B-B14F-4D97-AF65-F5344CB8AC3E}">
        <p14:creationId xmlns:p14="http://schemas.microsoft.com/office/powerpoint/2010/main" val="39298880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447005-B224-45A4-8510-D34A2FB8DED8}" type="slidenum">
              <a:rPr lang="en-US" smtClean="0"/>
              <a:pPr/>
              <a:t>3</a:t>
            </a:fld>
            <a:endParaRPr lang="en-US"/>
          </a:p>
        </p:txBody>
      </p:sp>
    </p:spTree>
    <p:extLst>
      <p:ext uri="{BB962C8B-B14F-4D97-AF65-F5344CB8AC3E}">
        <p14:creationId xmlns:p14="http://schemas.microsoft.com/office/powerpoint/2010/main" val="3929888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447005-B224-45A4-8510-D34A2FB8DED8}" type="slidenum">
              <a:rPr lang="en-US" smtClean="0"/>
              <a:pPr/>
              <a:t>5</a:t>
            </a:fld>
            <a:endParaRPr lang="en-US"/>
          </a:p>
        </p:txBody>
      </p:sp>
    </p:spTree>
    <p:extLst>
      <p:ext uri="{BB962C8B-B14F-4D97-AF65-F5344CB8AC3E}">
        <p14:creationId xmlns:p14="http://schemas.microsoft.com/office/powerpoint/2010/main" val="3104265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F7918ED5-79D0-49D0-968E-BD0B8FC2ABB3}" type="datetime1">
              <a:rPr lang="en-US" smtClean="0"/>
              <a:t>11/14/2014</a:t>
            </a:fld>
            <a:endParaRPr lang="en-US"/>
          </a:p>
        </p:txBody>
      </p:sp>
      <p:sp>
        <p:nvSpPr>
          <p:cNvPr id="5" name="Footer Placeholder 4"/>
          <p:cNvSpPr>
            <a:spLocks noGrp="1"/>
          </p:cNvSpPr>
          <p:nvPr>
            <p:ph type="ftr" sz="quarter" idx="11"/>
          </p:nvPr>
        </p:nvSpPr>
        <p:spPr/>
        <p:txBody>
          <a:bodyPr/>
          <a:lstStyle/>
          <a:p>
            <a:pPr>
              <a:defRPr/>
            </a:pPr>
            <a:r>
              <a:rPr lang="en-US" smtClean="0"/>
              <a:t>4th MSPC - Musa Freiji</a:t>
            </a:r>
            <a:endParaRPr lang="en-US" dirty="0"/>
          </a:p>
        </p:txBody>
      </p:sp>
      <p:sp>
        <p:nvSpPr>
          <p:cNvPr id="6" name="Slide Number Placeholder 5"/>
          <p:cNvSpPr>
            <a:spLocks noGrp="1"/>
          </p:cNvSpPr>
          <p:nvPr>
            <p:ph type="sldNum" sz="quarter" idx="12"/>
          </p:nvPr>
        </p:nvSpPr>
        <p:spPr/>
        <p:txBody>
          <a:bodyPr/>
          <a:lstStyle/>
          <a:p>
            <a:pPr>
              <a:defRPr/>
            </a:pPr>
            <a:fld id="{840D3CA6-ABA7-4C05-B0A2-483A97935C5A}" type="slidenum">
              <a:rPr lang="en-US" smtClean="0"/>
              <a:pPr>
                <a:defRPr/>
              </a:pPr>
              <a:t>‹#›</a:t>
            </a:fld>
            <a:endParaRPr lang="en-US"/>
          </a:p>
        </p:txBody>
      </p:sp>
    </p:spTree>
    <p:extLst>
      <p:ext uri="{BB962C8B-B14F-4D97-AF65-F5344CB8AC3E}">
        <p14:creationId xmlns:p14="http://schemas.microsoft.com/office/powerpoint/2010/main" val="3588978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325CE35F-DE87-49A9-AFBA-90C44BF99239}" type="datetime1">
              <a:rPr lang="en-US" smtClean="0"/>
              <a:t>11/14/2014</a:t>
            </a:fld>
            <a:endParaRPr lang="en-US"/>
          </a:p>
        </p:txBody>
      </p:sp>
      <p:sp>
        <p:nvSpPr>
          <p:cNvPr id="5" name="Footer Placeholder 4"/>
          <p:cNvSpPr>
            <a:spLocks noGrp="1"/>
          </p:cNvSpPr>
          <p:nvPr>
            <p:ph type="ftr" sz="quarter" idx="11"/>
          </p:nvPr>
        </p:nvSpPr>
        <p:spPr/>
        <p:txBody>
          <a:bodyPr/>
          <a:lstStyle/>
          <a:p>
            <a:pPr>
              <a:defRPr/>
            </a:pPr>
            <a:r>
              <a:rPr lang="en-US" smtClean="0"/>
              <a:t>4th MSPC - Musa Freiji</a:t>
            </a:r>
            <a:endParaRPr lang="en-US"/>
          </a:p>
        </p:txBody>
      </p:sp>
      <p:sp>
        <p:nvSpPr>
          <p:cNvPr id="6" name="Slide Number Placeholder 5"/>
          <p:cNvSpPr>
            <a:spLocks noGrp="1"/>
          </p:cNvSpPr>
          <p:nvPr>
            <p:ph type="sldNum" sz="quarter" idx="12"/>
          </p:nvPr>
        </p:nvSpPr>
        <p:spPr/>
        <p:txBody>
          <a:bodyPr/>
          <a:lstStyle/>
          <a:p>
            <a:pPr>
              <a:defRPr/>
            </a:pPr>
            <a:fld id="{754F2126-0433-4E7D-8EC0-787A12B23AA6}" type="slidenum">
              <a:rPr lang="en-US" smtClean="0"/>
              <a:pPr>
                <a:defRPr/>
              </a:pPr>
              <a:t>‹#›</a:t>
            </a:fld>
            <a:endParaRPr lang="en-US"/>
          </a:p>
        </p:txBody>
      </p:sp>
    </p:spTree>
    <p:extLst>
      <p:ext uri="{BB962C8B-B14F-4D97-AF65-F5344CB8AC3E}">
        <p14:creationId xmlns:p14="http://schemas.microsoft.com/office/powerpoint/2010/main" val="18587887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EE568C0D-E73B-4060-8CBC-2FEA02420118}" type="datetime1">
              <a:rPr lang="en-US" smtClean="0"/>
              <a:t>11/14/2014</a:t>
            </a:fld>
            <a:endParaRPr lang="en-US"/>
          </a:p>
        </p:txBody>
      </p:sp>
      <p:sp>
        <p:nvSpPr>
          <p:cNvPr id="5" name="Footer Placeholder 4"/>
          <p:cNvSpPr>
            <a:spLocks noGrp="1"/>
          </p:cNvSpPr>
          <p:nvPr>
            <p:ph type="ftr" sz="quarter" idx="11"/>
          </p:nvPr>
        </p:nvSpPr>
        <p:spPr/>
        <p:txBody>
          <a:bodyPr/>
          <a:lstStyle/>
          <a:p>
            <a:pPr>
              <a:defRPr/>
            </a:pPr>
            <a:r>
              <a:rPr lang="en-US" smtClean="0"/>
              <a:t>4th MSPC - Musa Freiji</a:t>
            </a:r>
            <a:endParaRPr lang="en-US"/>
          </a:p>
        </p:txBody>
      </p:sp>
      <p:sp>
        <p:nvSpPr>
          <p:cNvPr id="6" name="Slide Number Placeholder 5"/>
          <p:cNvSpPr>
            <a:spLocks noGrp="1"/>
          </p:cNvSpPr>
          <p:nvPr>
            <p:ph type="sldNum" sz="quarter" idx="12"/>
          </p:nvPr>
        </p:nvSpPr>
        <p:spPr/>
        <p:txBody>
          <a:bodyPr/>
          <a:lstStyle/>
          <a:p>
            <a:pPr>
              <a:defRPr/>
            </a:pPr>
            <a:fld id="{E0AB6D82-048F-4E88-9586-BB6123D62C7F}" type="slidenum">
              <a:rPr lang="en-US" smtClean="0"/>
              <a:pPr>
                <a:defRPr/>
              </a:pPr>
              <a:t>‹#›</a:t>
            </a:fld>
            <a:endParaRPr lang="en-US"/>
          </a:p>
        </p:txBody>
      </p:sp>
    </p:spTree>
    <p:extLst>
      <p:ext uri="{BB962C8B-B14F-4D97-AF65-F5344CB8AC3E}">
        <p14:creationId xmlns:p14="http://schemas.microsoft.com/office/powerpoint/2010/main" val="11843364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pPr>
              <a:defRPr/>
            </a:pPr>
            <a:fld id="{248C40E9-80B5-4853-8C7F-FC1EBEE08C94}" type="datetime1">
              <a:rPr lang="en-US" smtClean="0"/>
              <a:t>11/14/2014</a:t>
            </a:fld>
            <a:endParaRPr lang="en-US" dirty="0"/>
          </a:p>
        </p:txBody>
      </p:sp>
      <p:sp>
        <p:nvSpPr>
          <p:cNvPr id="6" name="Slide Number Placeholder 5"/>
          <p:cNvSpPr>
            <a:spLocks noGrp="1"/>
          </p:cNvSpPr>
          <p:nvPr>
            <p:ph type="sldNum" sz="quarter" idx="12"/>
          </p:nvPr>
        </p:nvSpPr>
        <p:spPr>
          <a:xfrm>
            <a:off x="6019800" y="6356350"/>
            <a:ext cx="2667000" cy="365125"/>
          </a:xfrm>
        </p:spPr>
        <p:txBody>
          <a:bodyPr/>
          <a:lstStyle/>
          <a:p>
            <a:pPr algn="l">
              <a:defRPr/>
            </a:pPr>
            <a:r>
              <a:rPr lang="en-US" dirty="0" smtClean="0"/>
              <a:t>4</a:t>
            </a:r>
            <a:r>
              <a:rPr lang="en-US" baseline="30000" dirty="0" smtClean="0"/>
              <a:t>th</a:t>
            </a:r>
            <a:r>
              <a:rPr lang="en-US" dirty="0" smtClean="0"/>
              <a:t> MPSC   -   Musa Freiji    </a:t>
            </a:r>
          </a:p>
          <a:p>
            <a:pPr>
              <a:defRPr/>
            </a:pPr>
            <a:fld id="{CC2AD8B0-6CA0-484C-9FBC-C3C9663CE4ED}" type="slidenum">
              <a:rPr lang="en-US" smtClean="0"/>
              <a:pPr>
                <a:defRPr/>
              </a:pPr>
              <a:t>‹#›</a:t>
            </a:fld>
            <a:endParaRPr lang="en-US" dirty="0"/>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6107523"/>
            <a:ext cx="785973" cy="62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463675" y="6304575"/>
            <a:ext cx="1127125"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27380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BC8FD742-1886-4A34-8056-5369DCA4A69E}" type="datetime1">
              <a:rPr lang="en-US" smtClean="0"/>
              <a:t>11/14/2014</a:t>
            </a:fld>
            <a:endParaRPr lang="en-US"/>
          </a:p>
        </p:txBody>
      </p:sp>
      <p:sp>
        <p:nvSpPr>
          <p:cNvPr id="5" name="Footer Placeholder 4"/>
          <p:cNvSpPr>
            <a:spLocks noGrp="1"/>
          </p:cNvSpPr>
          <p:nvPr>
            <p:ph type="ftr" sz="quarter" idx="11"/>
          </p:nvPr>
        </p:nvSpPr>
        <p:spPr/>
        <p:txBody>
          <a:bodyPr/>
          <a:lstStyle/>
          <a:p>
            <a:pPr>
              <a:defRPr/>
            </a:pPr>
            <a:r>
              <a:rPr lang="en-US" smtClean="0"/>
              <a:t>4th MSPC - Musa Freiji</a:t>
            </a:r>
            <a:endParaRPr lang="en-US"/>
          </a:p>
        </p:txBody>
      </p:sp>
      <p:sp>
        <p:nvSpPr>
          <p:cNvPr id="6" name="Slide Number Placeholder 5"/>
          <p:cNvSpPr>
            <a:spLocks noGrp="1"/>
          </p:cNvSpPr>
          <p:nvPr>
            <p:ph type="sldNum" sz="quarter" idx="12"/>
          </p:nvPr>
        </p:nvSpPr>
        <p:spPr/>
        <p:txBody>
          <a:bodyPr/>
          <a:lstStyle/>
          <a:p>
            <a:pPr>
              <a:defRPr/>
            </a:pPr>
            <a:fld id="{D11985F8-B3BE-47FE-92E7-D28107B63CFC}" type="slidenum">
              <a:rPr lang="en-US" smtClean="0"/>
              <a:pPr>
                <a:defRPr/>
              </a:pPr>
              <a:t>‹#›</a:t>
            </a:fld>
            <a:endParaRPr lang="en-US"/>
          </a:p>
        </p:txBody>
      </p:sp>
    </p:spTree>
    <p:extLst>
      <p:ext uri="{BB962C8B-B14F-4D97-AF65-F5344CB8AC3E}">
        <p14:creationId xmlns:p14="http://schemas.microsoft.com/office/powerpoint/2010/main" val="133149603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36BF2F5E-54CE-47F9-B45F-D39E32C67B2B}" type="datetime1">
              <a:rPr lang="en-US" smtClean="0"/>
              <a:t>11/14/2014</a:t>
            </a:fld>
            <a:endParaRPr lang="en-US"/>
          </a:p>
        </p:txBody>
      </p:sp>
      <p:sp>
        <p:nvSpPr>
          <p:cNvPr id="6" name="Footer Placeholder 5"/>
          <p:cNvSpPr>
            <a:spLocks noGrp="1"/>
          </p:cNvSpPr>
          <p:nvPr>
            <p:ph type="ftr" sz="quarter" idx="11"/>
          </p:nvPr>
        </p:nvSpPr>
        <p:spPr/>
        <p:txBody>
          <a:bodyPr/>
          <a:lstStyle/>
          <a:p>
            <a:pPr>
              <a:defRPr/>
            </a:pPr>
            <a:r>
              <a:rPr lang="en-US" smtClean="0"/>
              <a:t>4th MSPC - Musa Freiji</a:t>
            </a:r>
            <a:endParaRPr lang="en-US"/>
          </a:p>
        </p:txBody>
      </p:sp>
      <p:sp>
        <p:nvSpPr>
          <p:cNvPr id="7" name="Slide Number Placeholder 6"/>
          <p:cNvSpPr>
            <a:spLocks noGrp="1"/>
          </p:cNvSpPr>
          <p:nvPr>
            <p:ph type="sldNum" sz="quarter" idx="12"/>
          </p:nvPr>
        </p:nvSpPr>
        <p:spPr/>
        <p:txBody>
          <a:bodyPr/>
          <a:lstStyle/>
          <a:p>
            <a:pPr>
              <a:defRPr/>
            </a:pPr>
            <a:fld id="{A8A6F1C2-31E3-42C9-B84D-98EF51515BE8}" type="slidenum">
              <a:rPr lang="en-US" smtClean="0"/>
              <a:pPr>
                <a:defRPr/>
              </a:pPr>
              <a:t>‹#›</a:t>
            </a:fld>
            <a:endParaRPr lang="en-US"/>
          </a:p>
        </p:txBody>
      </p:sp>
    </p:spTree>
    <p:extLst>
      <p:ext uri="{BB962C8B-B14F-4D97-AF65-F5344CB8AC3E}">
        <p14:creationId xmlns:p14="http://schemas.microsoft.com/office/powerpoint/2010/main" val="340303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66D18308-5AFB-480C-955D-62F4A66E2835}" type="datetime1">
              <a:rPr lang="en-US" smtClean="0"/>
              <a:t>11/14/2014</a:t>
            </a:fld>
            <a:endParaRPr lang="en-US"/>
          </a:p>
        </p:txBody>
      </p:sp>
      <p:sp>
        <p:nvSpPr>
          <p:cNvPr id="8" name="Footer Placeholder 7"/>
          <p:cNvSpPr>
            <a:spLocks noGrp="1"/>
          </p:cNvSpPr>
          <p:nvPr>
            <p:ph type="ftr" sz="quarter" idx="11"/>
          </p:nvPr>
        </p:nvSpPr>
        <p:spPr/>
        <p:txBody>
          <a:bodyPr/>
          <a:lstStyle/>
          <a:p>
            <a:pPr>
              <a:defRPr/>
            </a:pPr>
            <a:r>
              <a:rPr lang="en-US" smtClean="0"/>
              <a:t>4th MSPC - Musa Freiji</a:t>
            </a:r>
            <a:endParaRPr lang="en-US"/>
          </a:p>
        </p:txBody>
      </p:sp>
      <p:sp>
        <p:nvSpPr>
          <p:cNvPr id="9" name="Slide Number Placeholder 8"/>
          <p:cNvSpPr>
            <a:spLocks noGrp="1"/>
          </p:cNvSpPr>
          <p:nvPr>
            <p:ph type="sldNum" sz="quarter" idx="12"/>
          </p:nvPr>
        </p:nvSpPr>
        <p:spPr/>
        <p:txBody>
          <a:bodyPr/>
          <a:lstStyle/>
          <a:p>
            <a:pPr>
              <a:defRPr/>
            </a:pPr>
            <a:fld id="{63DF1F0E-CEAA-4CDD-B803-1992D333ECBE}" type="slidenum">
              <a:rPr lang="en-US" smtClean="0"/>
              <a:pPr>
                <a:defRPr/>
              </a:pPr>
              <a:t>‹#›</a:t>
            </a:fld>
            <a:endParaRPr lang="en-US"/>
          </a:p>
        </p:txBody>
      </p:sp>
    </p:spTree>
    <p:extLst>
      <p:ext uri="{BB962C8B-B14F-4D97-AF65-F5344CB8AC3E}">
        <p14:creationId xmlns:p14="http://schemas.microsoft.com/office/powerpoint/2010/main" val="1128743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B53B8DBF-82C5-4807-B923-89A33F22B673}" type="datetime1">
              <a:rPr lang="en-US" smtClean="0"/>
              <a:t>11/14/2014</a:t>
            </a:fld>
            <a:endParaRPr lang="en-US"/>
          </a:p>
        </p:txBody>
      </p:sp>
      <p:sp>
        <p:nvSpPr>
          <p:cNvPr id="4" name="Footer Placeholder 3"/>
          <p:cNvSpPr>
            <a:spLocks noGrp="1"/>
          </p:cNvSpPr>
          <p:nvPr>
            <p:ph type="ftr" sz="quarter" idx="11"/>
          </p:nvPr>
        </p:nvSpPr>
        <p:spPr/>
        <p:txBody>
          <a:bodyPr/>
          <a:lstStyle/>
          <a:p>
            <a:pPr>
              <a:defRPr/>
            </a:pPr>
            <a:r>
              <a:rPr lang="en-US" smtClean="0"/>
              <a:t>4th MSPC - Musa Freiji</a:t>
            </a:r>
            <a:endParaRPr lang="en-US"/>
          </a:p>
        </p:txBody>
      </p:sp>
      <p:sp>
        <p:nvSpPr>
          <p:cNvPr id="5" name="Slide Number Placeholder 4"/>
          <p:cNvSpPr>
            <a:spLocks noGrp="1"/>
          </p:cNvSpPr>
          <p:nvPr>
            <p:ph type="sldNum" sz="quarter" idx="12"/>
          </p:nvPr>
        </p:nvSpPr>
        <p:spPr/>
        <p:txBody>
          <a:bodyPr/>
          <a:lstStyle/>
          <a:p>
            <a:pPr>
              <a:defRPr/>
            </a:pPr>
            <a:fld id="{41254C22-8DEB-49B6-ABD6-7F010DFD4315}" type="slidenum">
              <a:rPr lang="en-US" smtClean="0"/>
              <a:pPr>
                <a:defRPr/>
              </a:pPr>
              <a:t>‹#›</a:t>
            </a:fld>
            <a:endParaRPr lang="en-US"/>
          </a:p>
        </p:txBody>
      </p:sp>
    </p:spTree>
    <p:extLst>
      <p:ext uri="{BB962C8B-B14F-4D97-AF65-F5344CB8AC3E}">
        <p14:creationId xmlns:p14="http://schemas.microsoft.com/office/powerpoint/2010/main" val="100246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EDCF258-00B6-4859-9A99-D4E648757CEF}" type="datetime1">
              <a:rPr lang="en-US" smtClean="0"/>
              <a:t>11/14/2014</a:t>
            </a:fld>
            <a:endParaRPr lang="en-US"/>
          </a:p>
        </p:txBody>
      </p:sp>
      <p:sp>
        <p:nvSpPr>
          <p:cNvPr id="3" name="Footer Placeholder 2"/>
          <p:cNvSpPr>
            <a:spLocks noGrp="1"/>
          </p:cNvSpPr>
          <p:nvPr>
            <p:ph type="ftr" sz="quarter" idx="11"/>
          </p:nvPr>
        </p:nvSpPr>
        <p:spPr/>
        <p:txBody>
          <a:bodyPr/>
          <a:lstStyle/>
          <a:p>
            <a:pPr>
              <a:defRPr/>
            </a:pPr>
            <a:r>
              <a:rPr lang="en-US" smtClean="0"/>
              <a:t>4th MSPC - Musa Freiji</a:t>
            </a:r>
            <a:endParaRPr lang="en-US"/>
          </a:p>
        </p:txBody>
      </p:sp>
      <p:sp>
        <p:nvSpPr>
          <p:cNvPr id="4" name="Slide Number Placeholder 3"/>
          <p:cNvSpPr>
            <a:spLocks noGrp="1"/>
          </p:cNvSpPr>
          <p:nvPr>
            <p:ph type="sldNum" sz="quarter" idx="12"/>
          </p:nvPr>
        </p:nvSpPr>
        <p:spPr/>
        <p:txBody>
          <a:bodyPr/>
          <a:lstStyle/>
          <a:p>
            <a:pPr>
              <a:defRPr/>
            </a:pPr>
            <a:fld id="{94E69F03-27AB-4CFF-98B2-B53BFA095242}" type="slidenum">
              <a:rPr lang="en-US" smtClean="0"/>
              <a:pPr>
                <a:defRPr/>
              </a:pPr>
              <a:t>‹#›</a:t>
            </a:fld>
            <a:endParaRPr lang="en-US"/>
          </a:p>
        </p:txBody>
      </p:sp>
    </p:spTree>
    <p:extLst>
      <p:ext uri="{BB962C8B-B14F-4D97-AF65-F5344CB8AC3E}">
        <p14:creationId xmlns:p14="http://schemas.microsoft.com/office/powerpoint/2010/main" val="282135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88D11E63-D0E9-47B4-A606-CA4970B62457}" type="datetime1">
              <a:rPr lang="en-US" smtClean="0"/>
              <a:t>11/14/2014</a:t>
            </a:fld>
            <a:endParaRPr lang="en-US"/>
          </a:p>
        </p:txBody>
      </p:sp>
      <p:sp>
        <p:nvSpPr>
          <p:cNvPr id="6" name="Footer Placeholder 5"/>
          <p:cNvSpPr>
            <a:spLocks noGrp="1"/>
          </p:cNvSpPr>
          <p:nvPr>
            <p:ph type="ftr" sz="quarter" idx="11"/>
          </p:nvPr>
        </p:nvSpPr>
        <p:spPr/>
        <p:txBody>
          <a:bodyPr/>
          <a:lstStyle/>
          <a:p>
            <a:pPr>
              <a:defRPr/>
            </a:pPr>
            <a:r>
              <a:rPr lang="en-US" smtClean="0"/>
              <a:t>4th MSPC - Musa Freiji</a:t>
            </a:r>
            <a:endParaRPr lang="en-US"/>
          </a:p>
        </p:txBody>
      </p:sp>
      <p:sp>
        <p:nvSpPr>
          <p:cNvPr id="7" name="Slide Number Placeholder 6"/>
          <p:cNvSpPr>
            <a:spLocks noGrp="1"/>
          </p:cNvSpPr>
          <p:nvPr>
            <p:ph type="sldNum" sz="quarter" idx="12"/>
          </p:nvPr>
        </p:nvSpPr>
        <p:spPr/>
        <p:txBody>
          <a:bodyPr/>
          <a:lstStyle/>
          <a:p>
            <a:pPr>
              <a:defRPr/>
            </a:pPr>
            <a:fld id="{AA343EBB-2AC1-4B4B-BAC4-E31AB93AF4A6}" type="slidenum">
              <a:rPr lang="en-US" smtClean="0"/>
              <a:pPr>
                <a:defRPr/>
              </a:pPr>
              <a:t>‹#›</a:t>
            </a:fld>
            <a:endParaRPr lang="en-US"/>
          </a:p>
        </p:txBody>
      </p:sp>
    </p:spTree>
    <p:extLst>
      <p:ext uri="{BB962C8B-B14F-4D97-AF65-F5344CB8AC3E}">
        <p14:creationId xmlns:p14="http://schemas.microsoft.com/office/powerpoint/2010/main" val="1190075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9558854D-0D8F-460A-9AC4-94C1DF979326}" type="datetime1">
              <a:rPr lang="en-US" smtClean="0"/>
              <a:t>11/14/2014</a:t>
            </a:fld>
            <a:endParaRPr lang="en-US"/>
          </a:p>
        </p:txBody>
      </p:sp>
      <p:sp>
        <p:nvSpPr>
          <p:cNvPr id="6" name="Footer Placeholder 5"/>
          <p:cNvSpPr>
            <a:spLocks noGrp="1"/>
          </p:cNvSpPr>
          <p:nvPr>
            <p:ph type="ftr" sz="quarter" idx="11"/>
          </p:nvPr>
        </p:nvSpPr>
        <p:spPr/>
        <p:txBody>
          <a:bodyPr/>
          <a:lstStyle/>
          <a:p>
            <a:pPr>
              <a:defRPr/>
            </a:pPr>
            <a:r>
              <a:rPr lang="en-US" smtClean="0"/>
              <a:t>4th MSPC - Musa Freiji</a:t>
            </a:r>
            <a:endParaRPr lang="en-US"/>
          </a:p>
        </p:txBody>
      </p:sp>
      <p:sp>
        <p:nvSpPr>
          <p:cNvPr id="7" name="Slide Number Placeholder 6"/>
          <p:cNvSpPr>
            <a:spLocks noGrp="1"/>
          </p:cNvSpPr>
          <p:nvPr>
            <p:ph type="sldNum" sz="quarter" idx="12"/>
          </p:nvPr>
        </p:nvSpPr>
        <p:spPr/>
        <p:txBody>
          <a:bodyPr/>
          <a:lstStyle/>
          <a:p>
            <a:pPr>
              <a:defRPr/>
            </a:pPr>
            <a:fld id="{9BE15120-F6B3-48F6-932F-63C9CAFE25AE}" type="slidenum">
              <a:rPr lang="en-US" smtClean="0"/>
              <a:pPr>
                <a:defRPr/>
              </a:pPr>
              <a:t>‹#›</a:t>
            </a:fld>
            <a:endParaRPr lang="en-US"/>
          </a:p>
        </p:txBody>
      </p:sp>
    </p:spTree>
    <p:extLst>
      <p:ext uri="{BB962C8B-B14F-4D97-AF65-F5344CB8AC3E}">
        <p14:creationId xmlns:p14="http://schemas.microsoft.com/office/powerpoint/2010/main" val="2215276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E0C9FAF8-6DE5-4B1F-966E-8269CEF2D699}" type="datetime1">
              <a:rPr lang="en-US" smtClean="0"/>
              <a:t>11/14/2014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smtClean="0"/>
              <a:t>4th MSPC - Musa Freiji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28EF208-27E0-4D4C-A9E5-002C094FA8AC}" type="slidenum">
              <a:rPr lang="en-US" smtClean="0"/>
              <a:pPr>
                <a:defRPr/>
              </a:pPr>
              <a:t>‹#›</a:t>
            </a:fld>
            <a:endParaRPr lang="en-US"/>
          </a:p>
        </p:txBody>
      </p:sp>
    </p:spTree>
    <p:extLst>
      <p:ext uri="{BB962C8B-B14F-4D97-AF65-F5344CB8AC3E}">
        <p14:creationId xmlns:p14="http://schemas.microsoft.com/office/powerpoint/2010/main" val="2820925670"/>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3438"/>
            <a:ext cx="9144000" cy="4621848"/>
          </a:xfrm>
        </p:spPr>
        <p:txBody>
          <a:bodyPr>
            <a:normAutofit/>
          </a:bodyPr>
          <a:lstStyle/>
          <a:p>
            <a:r>
              <a:rPr lang="en-US" sz="4000" b="1" dirty="0">
                <a:solidFill>
                  <a:srgbClr val="377C29"/>
                </a:solidFill>
              </a:rPr>
              <a:t>Roles of Farmers and Governments </a:t>
            </a:r>
            <a:br>
              <a:rPr lang="en-US" sz="4000" b="1" dirty="0">
                <a:solidFill>
                  <a:srgbClr val="377C29"/>
                </a:solidFill>
              </a:rPr>
            </a:br>
            <a:r>
              <a:rPr lang="en-US" sz="4000" b="1" dirty="0">
                <a:solidFill>
                  <a:srgbClr val="377C29"/>
                </a:solidFill>
              </a:rPr>
              <a:t>in Reaching Self Sufficiency in </a:t>
            </a:r>
            <a:br>
              <a:rPr lang="en-US" sz="4000" b="1" dirty="0">
                <a:solidFill>
                  <a:srgbClr val="377C29"/>
                </a:solidFill>
              </a:rPr>
            </a:br>
            <a:r>
              <a:rPr lang="en-US" sz="4000" b="1" dirty="0">
                <a:solidFill>
                  <a:srgbClr val="377C29"/>
                </a:solidFill>
              </a:rPr>
              <a:t>Poultry Meat Production in the MENA</a:t>
            </a:r>
            <a:br>
              <a:rPr lang="en-US" sz="4000" b="1" dirty="0">
                <a:solidFill>
                  <a:srgbClr val="377C29"/>
                </a:solidFill>
              </a:rPr>
            </a:br>
            <a:r>
              <a:rPr lang="en-US" sz="4000" b="1" dirty="0">
                <a:solidFill>
                  <a:srgbClr val="377C29"/>
                </a:solidFill>
              </a:rPr>
              <a:t/>
            </a:r>
            <a:br>
              <a:rPr lang="en-US" sz="4000" b="1" dirty="0">
                <a:solidFill>
                  <a:srgbClr val="377C29"/>
                </a:solidFill>
              </a:rPr>
            </a:br>
            <a:r>
              <a:rPr lang="en-US" sz="2800" b="1" dirty="0" smtClean="0">
                <a:solidFill>
                  <a:srgbClr val="377C29"/>
                </a:solidFill>
              </a:rPr>
              <a:t>by</a:t>
            </a:r>
            <a:r>
              <a:rPr lang="en-US" sz="2800" b="1" dirty="0">
                <a:solidFill>
                  <a:srgbClr val="377C29"/>
                </a:solidFill>
              </a:rPr>
              <a:t/>
            </a:r>
            <a:br>
              <a:rPr lang="en-US" sz="2800" b="1" dirty="0">
                <a:solidFill>
                  <a:srgbClr val="377C29"/>
                </a:solidFill>
              </a:rPr>
            </a:br>
            <a:r>
              <a:rPr lang="en-US" sz="2800" b="1" dirty="0">
                <a:solidFill>
                  <a:srgbClr val="377C29"/>
                </a:solidFill>
              </a:rPr>
              <a:t>Musa Freiji</a:t>
            </a:r>
          </a:p>
        </p:txBody>
      </p:sp>
      <p:sp>
        <p:nvSpPr>
          <p:cNvPr id="3" name="Content Placeholder 2"/>
          <p:cNvSpPr>
            <a:spLocks noGrp="1"/>
          </p:cNvSpPr>
          <p:nvPr>
            <p:ph idx="1"/>
          </p:nvPr>
        </p:nvSpPr>
        <p:spPr>
          <a:xfrm>
            <a:off x="612648" y="5040086"/>
            <a:ext cx="8229600" cy="1116874"/>
          </a:xfrm>
        </p:spPr>
        <p:txBody>
          <a:bodyPr>
            <a:normAutofit/>
          </a:bodyPr>
          <a:lstStyle/>
          <a:p>
            <a:pPr marL="0" indent="0" algn="ctr">
              <a:buNone/>
            </a:pPr>
            <a:r>
              <a:rPr lang="en-US" sz="2800" b="1" dirty="0" smtClean="0">
                <a:solidFill>
                  <a:srgbClr val="377C29"/>
                </a:solidFill>
                <a:latin typeface="+mj-lt"/>
                <a:ea typeface="+mj-ea"/>
                <a:cs typeface="+mj-cs"/>
              </a:rPr>
              <a:t>The 5</a:t>
            </a:r>
            <a:r>
              <a:rPr lang="en-US" sz="2800" b="1" baseline="30000" dirty="0" smtClean="0">
                <a:solidFill>
                  <a:srgbClr val="377C29"/>
                </a:solidFill>
                <a:latin typeface="+mj-lt"/>
                <a:ea typeface="+mj-ea"/>
                <a:cs typeface="+mj-cs"/>
              </a:rPr>
              <a:t>th</a:t>
            </a:r>
            <a:r>
              <a:rPr lang="en-US" sz="2800" b="1" dirty="0" smtClean="0">
                <a:solidFill>
                  <a:srgbClr val="377C29"/>
                </a:solidFill>
                <a:latin typeface="+mj-lt"/>
                <a:ea typeface="+mj-ea"/>
                <a:cs typeface="+mj-cs"/>
              </a:rPr>
              <a:t> Poultry Conference on Poultry &amp; Feed</a:t>
            </a:r>
            <a:endParaRPr lang="en-US" sz="2800" b="1" dirty="0">
              <a:solidFill>
                <a:srgbClr val="377C29"/>
              </a:solidFill>
              <a:latin typeface="+mj-lt"/>
              <a:ea typeface="+mj-ea"/>
              <a:cs typeface="+mj-cs"/>
            </a:endParaRPr>
          </a:p>
          <a:p>
            <a:pPr marL="0" indent="0" algn="ctr">
              <a:buNone/>
            </a:pPr>
            <a:r>
              <a:rPr lang="en-US" sz="2800" b="1" dirty="0" smtClean="0">
                <a:solidFill>
                  <a:srgbClr val="377C29"/>
                </a:solidFill>
                <a:latin typeface="+mj-lt"/>
                <a:ea typeface="+mj-ea"/>
                <a:cs typeface="+mj-cs"/>
              </a:rPr>
              <a:t>Amman, Dec. 8 and 9, </a:t>
            </a:r>
            <a:r>
              <a:rPr lang="en-US" sz="2800" b="1" dirty="0">
                <a:solidFill>
                  <a:srgbClr val="377C29"/>
                </a:solidFill>
                <a:latin typeface="+mj-lt"/>
                <a:ea typeface="+mj-ea"/>
                <a:cs typeface="+mj-cs"/>
              </a:rPr>
              <a:t>2014</a:t>
            </a:r>
          </a:p>
        </p:txBody>
      </p:sp>
    </p:spTree>
    <p:extLst>
      <p:ext uri="{BB962C8B-B14F-4D97-AF65-F5344CB8AC3E}">
        <p14:creationId xmlns:p14="http://schemas.microsoft.com/office/powerpoint/2010/main" val="4267450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rtl="1"/>
            <a:r>
              <a:rPr lang="en-US" sz="3600" b="1" dirty="0" smtClean="0">
                <a:solidFill>
                  <a:srgbClr val="377C29"/>
                </a:solidFill>
                <a:ea typeface="Georgia" pitchFamily="18" charset="0"/>
                <a:cs typeface="Georgia" pitchFamily="18" charset="0"/>
              </a:rPr>
              <a:t>POULTRY MEAT CONSUMPTION </a:t>
            </a:r>
            <a:br>
              <a:rPr lang="en-US" sz="3600" b="1" dirty="0" smtClean="0">
                <a:solidFill>
                  <a:srgbClr val="377C29"/>
                </a:solidFill>
                <a:ea typeface="Georgia" pitchFamily="18" charset="0"/>
                <a:cs typeface="Georgia" pitchFamily="18" charset="0"/>
              </a:rPr>
            </a:br>
            <a:r>
              <a:rPr lang="en-US" sz="3600" b="1" dirty="0" smtClean="0">
                <a:solidFill>
                  <a:srgbClr val="377C29"/>
                </a:solidFill>
                <a:ea typeface="Georgia" pitchFamily="18" charset="0"/>
                <a:cs typeface="Georgia" pitchFamily="18" charset="0"/>
              </a:rPr>
              <a:t>IN MOST ARAB COUNTRIES</a:t>
            </a:r>
          </a:p>
        </p:txBody>
      </p:sp>
      <p:graphicFrame>
        <p:nvGraphicFramePr>
          <p:cNvPr id="3" name="Table 2"/>
          <p:cNvGraphicFramePr>
            <a:graphicFrameLocks noGrp="1"/>
          </p:cNvGraphicFramePr>
          <p:nvPr>
            <p:extLst>
              <p:ext uri="{D42A27DB-BD31-4B8C-83A1-F6EECF244321}">
                <p14:modId xmlns:p14="http://schemas.microsoft.com/office/powerpoint/2010/main" val="2862996515"/>
              </p:ext>
            </p:extLst>
          </p:nvPr>
        </p:nvGraphicFramePr>
        <p:xfrm>
          <a:off x="457200" y="1417638"/>
          <a:ext cx="7990114" cy="5343285"/>
        </p:xfrm>
        <a:graphic>
          <a:graphicData uri="http://schemas.openxmlformats.org/drawingml/2006/table">
            <a:tbl>
              <a:tblPr firstRow="1" firstCol="1" bandRow="1">
                <a:tableStyleId>{0505E3EF-67EA-436B-97B2-0124C06EBD24}</a:tableStyleId>
              </a:tblPr>
              <a:tblGrid>
                <a:gridCol w="1745041"/>
                <a:gridCol w="1522917"/>
                <a:gridCol w="1751432"/>
                <a:gridCol w="1751432"/>
                <a:gridCol w="1219292"/>
              </a:tblGrid>
              <a:tr h="237025">
                <a:tc rowSpan="2">
                  <a:txBody>
                    <a:bodyPr/>
                    <a:lstStyle/>
                    <a:p>
                      <a:pPr marL="0" marR="0" algn="ctr" rtl="0">
                        <a:spcBef>
                          <a:spcPts val="0"/>
                        </a:spcBef>
                        <a:spcAft>
                          <a:spcPts val="0"/>
                        </a:spcAft>
                      </a:pPr>
                      <a:r>
                        <a:rPr lang="en-US" sz="1400" dirty="0">
                          <a:effectLst/>
                          <a:latin typeface="+mn-lt"/>
                        </a:rPr>
                        <a:t>Country</a:t>
                      </a:r>
                      <a:endParaRPr lang="en-US" sz="1400" dirty="0">
                        <a:effectLst/>
                        <a:latin typeface="+mn-lt"/>
                        <a:ea typeface="Times New Roman"/>
                      </a:endParaRPr>
                    </a:p>
                  </a:txBody>
                  <a:tcPr marL="48944" marR="48944" marT="0" marB="0" anchor="ctr"/>
                </a:tc>
                <a:tc gridSpan="2">
                  <a:txBody>
                    <a:bodyPr/>
                    <a:lstStyle/>
                    <a:p>
                      <a:pPr marL="0" marR="0" algn="ctr" rtl="0">
                        <a:spcBef>
                          <a:spcPts val="0"/>
                        </a:spcBef>
                        <a:spcAft>
                          <a:spcPts val="0"/>
                        </a:spcAft>
                      </a:pPr>
                      <a:r>
                        <a:rPr lang="en-US" sz="1400">
                          <a:effectLst/>
                          <a:latin typeface="+mn-lt"/>
                        </a:rPr>
                        <a:t>Actual 2012</a:t>
                      </a:r>
                      <a:endParaRPr lang="en-US" sz="1400">
                        <a:effectLst/>
                        <a:latin typeface="+mn-lt"/>
                        <a:ea typeface="Times New Roman"/>
                      </a:endParaRPr>
                    </a:p>
                  </a:txBody>
                  <a:tcPr marL="48944" marR="48944" marT="0" marB="0" anchor="b"/>
                </a:tc>
                <a:tc hMerge="1">
                  <a:txBody>
                    <a:bodyPr/>
                    <a:lstStyle/>
                    <a:p>
                      <a:endParaRPr lang="en-US"/>
                    </a:p>
                  </a:txBody>
                  <a:tcPr/>
                </a:tc>
                <a:tc gridSpan="2">
                  <a:txBody>
                    <a:bodyPr/>
                    <a:lstStyle/>
                    <a:p>
                      <a:pPr marL="0" marR="0" algn="ctr" rtl="0">
                        <a:spcBef>
                          <a:spcPts val="0"/>
                        </a:spcBef>
                        <a:spcAft>
                          <a:spcPts val="0"/>
                        </a:spcAft>
                      </a:pPr>
                      <a:r>
                        <a:rPr lang="en-US" sz="1400">
                          <a:effectLst/>
                          <a:latin typeface="+mn-lt"/>
                        </a:rPr>
                        <a:t>Expected 2016</a:t>
                      </a:r>
                      <a:endParaRPr lang="en-US" sz="1400">
                        <a:effectLst/>
                        <a:latin typeface="+mn-lt"/>
                        <a:ea typeface="Times New Roman"/>
                      </a:endParaRPr>
                    </a:p>
                  </a:txBody>
                  <a:tcPr marL="48944" marR="48944" marT="0" marB="0" anchor="b"/>
                </a:tc>
                <a:tc hMerge="1">
                  <a:txBody>
                    <a:bodyPr/>
                    <a:lstStyle/>
                    <a:p>
                      <a:endParaRPr lang="en-US"/>
                    </a:p>
                  </a:txBody>
                  <a:tcPr/>
                </a:tc>
              </a:tr>
              <a:tr h="237025">
                <a:tc vMerge="1">
                  <a:txBody>
                    <a:bodyPr/>
                    <a:lstStyle/>
                    <a:p>
                      <a:endParaRPr lang="en-US"/>
                    </a:p>
                  </a:txBody>
                  <a:tcPr/>
                </a:tc>
                <a:tc>
                  <a:txBody>
                    <a:bodyPr/>
                    <a:lstStyle/>
                    <a:p>
                      <a:pPr marL="0" marR="0" algn="ctr" rtl="0">
                        <a:spcBef>
                          <a:spcPts val="0"/>
                        </a:spcBef>
                        <a:spcAft>
                          <a:spcPts val="0"/>
                        </a:spcAft>
                      </a:pPr>
                      <a:r>
                        <a:rPr lang="en-US" sz="1400" b="1" dirty="0" err="1">
                          <a:effectLst/>
                          <a:latin typeface="+mn-lt"/>
                        </a:rPr>
                        <a:t>Qty</a:t>
                      </a:r>
                      <a:r>
                        <a:rPr lang="en-US" sz="1400" b="1" dirty="0">
                          <a:effectLst/>
                          <a:latin typeface="+mn-lt"/>
                        </a:rPr>
                        <a:t>* (1000 tons)</a:t>
                      </a:r>
                      <a:endParaRPr lang="en-US" sz="1400" b="1" dirty="0">
                        <a:effectLst/>
                        <a:latin typeface="+mn-lt"/>
                        <a:ea typeface="Times New Roman"/>
                      </a:endParaRPr>
                    </a:p>
                  </a:txBody>
                  <a:tcPr marL="48944" marR="48944" marT="0" marB="0" anchor="b"/>
                </a:tc>
                <a:tc>
                  <a:txBody>
                    <a:bodyPr/>
                    <a:lstStyle/>
                    <a:p>
                      <a:pPr marL="0" marR="0" algn="ctr" rtl="0">
                        <a:spcBef>
                          <a:spcPts val="0"/>
                        </a:spcBef>
                        <a:spcAft>
                          <a:spcPts val="0"/>
                        </a:spcAft>
                      </a:pPr>
                      <a:r>
                        <a:rPr lang="en-US" sz="1400" b="1" dirty="0">
                          <a:effectLst/>
                          <a:latin typeface="+mn-lt"/>
                        </a:rPr>
                        <a:t>Per Capita (Kg)</a:t>
                      </a:r>
                      <a:endParaRPr lang="en-US" sz="1400" b="1" dirty="0">
                        <a:effectLst/>
                        <a:latin typeface="+mn-lt"/>
                        <a:ea typeface="Times New Roman"/>
                      </a:endParaRPr>
                    </a:p>
                  </a:txBody>
                  <a:tcPr marL="48944" marR="48944" marT="0" marB="0" anchor="b"/>
                </a:tc>
                <a:tc>
                  <a:txBody>
                    <a:bodyPr/>
                    <a:lstStyle/>
                    <a:p>
                      <a:pPr marL="0" marR="0" algn="ctr" rtl="0">
                        <a:spcBef>
                          <a:spcPts val="0"/>
                        </a:spcBef>
                        <a:spcAft>
                          <a:spcPts val="0"/>
                        </a:spcAft>
                      </a:pPr>
                      <a:r>
                        <a:rPr lang="en-US" sz="1400" b="1" dirty="0" err="1">
                          <a:effectLst/>
                          <a:latin typeface="+mn-lt"/>
                        </a:rPr>
                        <a:t>Qty</a:t>
                      </a:r>
                      <a:r>
                        <a:rPr lang="en-US" sz="1400" b="1" dirty="0">
                          <a:effectLst/>
                          <a:latin typeface="+mn-lt"/>
                        </a:rPr>
                        <a:t> (1000 tons)</a:t>
                      </a:r>
                      <a:endParaRPr lang="en-US" sz="1400" b="1" dirty="0">
                        <a:effectLst/>
                        <a:latin typeface="+mn-lt"/>
                        <a:ea typeface="Times New Roman"/>
                      </a:endParaRPr>
                    </a:p>
                  </a:txBody>
                  <a:tcPr marL="48944" marR="48944" marT="0" marB="0" anchor="b"/>
                </a:tc>
                <a:tc>
                  <a:txBody>
                    <a:bodyPr/>
                    <a:lstStyle/>
                    <a:p>
                      <a:pPr marL="0" marR="0" algn="ctr" rtl="0">
                        <a:spcBef>
                          <a:spcPts val="0"/>
                        </a:spcBef>
                        <a:spcAft>
                          <a:spcPts val="0"/>
                        </a:spcAft>
                      </a:pPr>
                      <a:r>
                        <a:rPr lang="en-US" sz="1400" b="1" dirty="0">
                          <a:effectLst/>
                          <a:latin typeface="+mn-lt"/>
                        </a:rPr>
                        <a:t>Per Capita (Kg)</a:t>
                      </a:r>
                      <a:endParaRPr lang="en-US" sz="1400" b="1" dirty="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Algiers</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253</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6.81</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278</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6.95</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Comoros</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7.9</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10.71</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10</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12.37</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Egypt</a:t>
                      </a:r>
                      <a:endParaRPr lang="en-US" sz="1400" dirty="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1133</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13.80</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1369</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15.18</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err="1">
                          <a:effectLst/>
                          <a:latin typeface="+mn-lt"/>
                        </a:rPr>
                        <a:t>Lybia</a:t>
                      </a:r>
                      <a:endParaRPr lang="en-US" sz="1400" dirty="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140</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21.89</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169</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24.08</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Morocco</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577</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17.73</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698</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19.50</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Sudan</a:t>
                      </a:r>
                      <a:endParaRPr lang="en-US" sz="1400" dirty="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36</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1.17</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44</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dirty="0">
                          <a:effectLst/>
                          <a:latin typeface="+mn-lt"/>
                        </a:rPr>
                        <a:t>1.29</a:t>
                      </a:r>
                      <a:endParaRPr lang="en-US" sz="1200" dirty="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Tunisia</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127</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11.90</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154</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13.09</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Jordan</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202</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32.13</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245</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35.34</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Kuwait</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198</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59.61</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220</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60.20</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a:effectLst/>
                          <a:latin typeface="+mn-lt"/>
                        </a:rPr>
                        <a:t>Lebanon</a:t>
                      </a:r>
                      <a:endParaRPr lang="en-US" sz="140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174</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41.15</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195</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41.97</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Saudi Arabia</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1309</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48.23</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1469</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49.20</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a:effectLst/>
                          <a:latin typeface="+mn-lt"/>
                        </a:rPr>
                        <a:t>Syria</a:t>
                      </a:r>
                      <a:endParaRPr lang="en-US" sz="140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136</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6.32</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146</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6.58</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Yemen</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233</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9.50</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261</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9.69</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Bahrain</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43</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34.85</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48</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35.54</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Iraq</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456</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13.82</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511</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14.09</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Oman</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96</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34.61</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108</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35.30</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Qatar</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85</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47.43</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94</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48.38</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Arab Emirates</a:t>
                      </a:r>
                      <a:endParaRPr lang="en-US" sz="1400" dirty="0">
                        <a:effectLst/>
                        <a:latin typeface="+mn-lt"/>
                        <a:ea typeface="Times New Roman"/>
                      </a:endParaRPr>
                    </a:p>
                  </a:txBody>
                  <a:tcPr marL="48944" marR="48944" marT="0" marB="0" anchor="ctr"/>
                </a:tc>
                <a:tc>
                  <a:txBody>
                    <a:bodyPr/>
                    <a:lstStyle/>
                    <a:p>
                      <a:pPr marL="0" marR="0" algn="r" rtl="0">
                        <a:spcBef>
                          <a:spcPts val="0"/>
                        </a:spcBef>
                        <a:spcAft>
                          <a:spcPts val="0"/>
                        </a:spcAft>
                      </a:pPr>
                      <a:r>
                        <a:rPr lang="en-US" sz="1200">
                          <a:effectLst/>
                          <a:latin typeface="+mn-lt"/>
                        </a:rPr>
                        <a:t>360</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43.56</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404</a:t>
                      </a:r>
                      <a:endParaRPr lang="en-US" sz="1200">
                        <a:effectLst/>
                        <a:latin typeface="+mn-lt"/>
                        <a:ea typeface="Times New Roman"/>
                      </a:endParaRPr>
                    </a:p>
                  </a:txBody>
                  <a:tcPr marL="48944" marR="48944" marT="0" marB="0" anchor="b"/>
                </a:tc>
                <a:tc>
                  <a:txBody>
                    <a:bodyPr/>
                    <a:lstStyle/>
                    <a:p>
                      <a:pPr marL="0" marR="0" algn="r" rtl="0">
                        <a:spcBef>
                          <a:spcPts val="0"/>
                        </a:spcBef>
                        <a:spcAft>
                          <a:spcPts val="0"/>
                        </a:spcAft>
                      </a:pPr>
                      <a:r>
                        <a:rPr lang="en-US" sz="1200">
                          <a:effectLst/>
                          <a:latin typeface="+mn-lt"/>
                        </a:rPr>
                        <a:t>44.43</a:t>
                      </a:r>
                      <a:endParaRPr lang="en-US" sz="1200">
                        <a:effectLst/>
                        <a:latin typeface="+mn-lt"/>
                        <a:ea typeface="Times New Roman"/>
                      </a:endParaRPr>
                    </a:p>
                  </a:txBody>
                  <a:tcPr marL="48944" marR="48944" marT="0" marB="0" anchor="b"/>
                </a:tc>
              </a:tr>
              <a:tr h="237025">
                <a:tc>
                  <a:txBody>
                    <a:bodyPr/>
                    <a:lstStyle/>
                    <a:p>
                      <a:pPr marL="0" marR="0" algn="l" rtl="0">
                        <a:spcBef>
                          <a:spcPts val="0"/>
                        </a:spcBef>
                        <a:spcAft>
                          <a:spcPts val="0"/>
                        </a:spcAft>
                      </a:pPr>
                      <a:r>
                        <a:rPr lang="en-US" sz="1400" dirty="0">
                          <a:effectLst/>
                          <a:latin typeface="+mn-lt"/>
                        </a:rPr>
                        <a:t>Total</a:t>
                      </a:r>
                      <a:endParaRPr lang="en-US" sz="1400" dirty="0">
                        <a:effectLst/>
                        <a:latin typeface="+mn-lt"/>
                        <a:ea typeface="Times New Roman"/>
                      </a:endParaRPr>
                    </a:p>
                  </a:txBody>
                  <a:tcPr marL="48944" marR="48944" marT="0" marB="0" anchor="ctr"/>
                </a:tc>
                <a:tc>
                  <a:txBody>
                    <a:bodyPr/>
                    <a:lstStyle/>
                    <a:p>
                      <a:pPr marL="0" marR="0" algn="ctr" rtl="0">
                        <a:spcBef>
                          <a:spcPts val="0"/>
                        </a:spcBef>
                        <a:spcAft>
                          <a:spcPts val="0"/>
                        </a:spcAft>
                      </a:pPr>
                      <a:r>
                        <a:rPr lang="en-US" sz="1200" b="1" dirty="0">
                          <a:effectLst/>
                          <a:latin typeface="+mn-lt"/>
                        </a:rPr>
                        <a:t>5,565.90</a:t>
                      </a:r>
                      <a:endParaRPr lang="en-US" sz="1200" b="1" dirty="0">
                        <a:effectLst/>
                        <a:latin typeface="+mn-lt"/>
                        <a:ea typeface="Times New Roman"/>
                      </a:endParaRPr>
                    </a:p>
                  </a:txBody>
                  <a:tcPr marL="48944" marR="48944" marT="0" marB="0" anchor="ctr"/>
                </a:tc>
                <a:tc>
                  <a:txBody>
                    <a:bodyPr/>
                    <a:lstStyle/>
                    <a:p>
                      <a:pPr marL="0" marR="0" algn="ctr" rtl="0">
                        <a:spcBef>
                          <a:spcPts val="0"/>
                        </a:spcBef>
                        <a:spcAft>
                          <a:spcPts val="0"/>
                        </a:spcAft>
                      </a:pPr>
                      <a:r>
                        <a:rPr lang="en-US" sz="1200" b="1" dirty="0">
                          <a:effectLst/>
                          <a:latin typeface="+mn-lt"/>
                        </a:rPr>
                        <a:t>15.80</a:t>
                      </a:r>
                      <a:endParaRPr lang="en-US" sz="1200" b="1" dirty="0">
                        <a:effectLst/>
                        <a:latin typeface="+mn-lt"/>
                        <a:ea typeface="Times New Roman"/>
                      </a:endParaRPr>
                    </a:p>
                  </a:txBody>
                  <a:tcPr marL="48944" marR="48944" marT="0" marB="0" anchor="ctr"/>
                </a:tc>
                <a:tc>
                  <a:txBody>
                    <a:bodyPr/>
                    <a:lstStyle/>
                    <a:p>
                      <a:pPr marL="0" marR="0" algn="ctr" rtl="0">
                        <a:spcBef>
                          <a:spcPts val="0"/>
                        </a:spcBef>
                        <a:spcAft>
                          <a:spcPts val="0"/>
                        </a:spcAft>
                      </a:pPr>
                      <a:r>
                        <a:rPr lang="en-US" sz="1200" b="1" dirty="0">
                          <a:effectLst/>
                          <a:latin typeface="+mn-lt"/>
                        </a:rPr>
                        <a:t>6,423.00</a:t>
                      </a:r>
                      <a:endParaRPr lang="en-US" sz="1200" b="1" dirty="0">
                        <a:effectLst/>
                        <a:latin typeface="+mn-lt"/>
                        <a:ea typeface="Times New Roman"/>
                      </a:endParaRPr>
                    </a:p>
                  </a:txBody>
                  <a:tcPr marL="48944" marR="48944" marT="0" marB="0" anchor="ctr"/>
                </a:tc>
                <a:tc>
                  <a:txBody>
                    <a:bodyPr/>
                    <a:lstStyle/>
                    <a:p>
                      <a:pPr marL="0" marR="0" algn="ctr" rtl="0">
                        <a:spcBef>
                          <a:spcPts val="0"/>
                        </a:spcBef>
                        <a:spcAft>
                          <a:spcPts val="0"/>
                        </a:spcAft>
                      </a:pPr>
                      <a:r>
                        <a:rPr lang="en-US" sz="1200" b="1" dirty="0">
                          <a:effectLst/>
                          <a:latin typeface="+mn-lt"/>
                        </a:rPr>
                        <a:t>16.58</a:t>
                      </a:r>
                      <a:endParaRPr lang="en-US" sz="1200" b="1" dirty="0">
                        <a:effectLst/>
                        <a:latin typeface="+mn-lt"/>
                        <a:ea typeface="Times New Roman"/>
                      </a:endParaRPr>
                    </a:p>
                  </a:txBody>
                  <a:tcPr marL="48944" marR="48944" marT="0" marB="0" anchor="ctr"/>
                </a:tc>
              </a:tr>
              <a:tr h="150351">
                <a:tc>
                  <a:txBody>
                    <a:bodyPr/>
                    <a:lstStyle/>
                    <a:p>
                      <a:endParaRPr lang="en-US" sz="1200">
                        <a:effectLst/>
                        <a:latin typeface="+mn-lt"/>
                      </a:endParaRPr>
                    </a:p>
                  </a:txBody>
                  <a:tcPr marL="48944" marR="48944" marT="0" marB="0" anchor="b"/>
                </a:tc>
                <a:tc>
                  <a:txBody>
                    <a:bodyPr/>
                    <a:lstStyle/>
                    <a:p>
                      <a:endParaRPr lang="en-US" sz="1200">
                        <a:effectLst/>
                        <a:latin typeface="+mn-lt"/>
                      </a:endParaRPr>
                    </a:p>
                  </a:txBody>
                  <a:tcPr marL="48944" marR="48944" marT="0" marB="0" anchor="b"/>
                </a:tc>
                <a:tc>
                  <a:txBody>
                    <a:bodyPr/>
                    <a:lstStyle/>
                    <a:p>
                      <a:endParaRPr lang="en-US" sz="1200">
                        <a:effectLst/>
                        <a:latin typeface="+mn-lt"/>
                      </a:endParaRPr>
                    </a:p>
                  </a:txBody>
                  <a:tcPr marL="48944" marR="48944" marT="0" marB="0" anchor="b"/>
                </a:tc>
                <a:tc>
                  <a:txBody>
                    <a:bodyPr/>
                    <a:lstStyle/>
                    <a:p>
                      <a:endParaRPr lang="en-US" sz="1200">
                        <a:effectLst/>
                        <a:latin typeface="+mn-lt"/>
                      </a:endParaRPr>
                    </a:p>
                  </a:txBody>
                  <a:tcPr marL="48944" marR="48944" marT="0" marB="0" anchor="b"/>
                </a:tc>
                <a:tc>
                  <a:txBody>
                    <a:bodyPr/>
                    <a:lstStyle/>
                    <a:p>
                      <a:endParaRPr lang="en-US" sz="1200">
                        <a:effectLst/>
                        <a:latin typeface="+mn-lt"/>
                      </a:endParaRPr>
                    </a:p>
                  </a:txBody>
                  <a:tcPr marL="48944" marR="48944" marT="0" marB="0" anchor="b"/>
                </a:tc>
              </a:tr>
              <a:tr h="178451">
                <a:tc>
                  <a:txBody>
                    <a:bodyPr/>
                    <a:lstStyle/>
                    <a:p>
                      <a:pPr marL="0" marR="0" algn="l" rtl="0">
                        <a:spcBef>
                          <a:spcPts val="0"/>
                        </a:spcBef>
                        <a:spcAft>
                          <a:spcPts val="0"/>
                        </a:spcAft>
                      </a:pPr>
                      <a:r>
                        <a:rPr lang="en-US" sz="1200">
                          <a:effectLst/>
                          <a:latin typeface="+mn-lt"/>
                        </a:rPr>
                        <a:t>Source : * FAO</a:t>
                      </a:r>
                      <a:endParaRPr lang="en-US" sz="1200">
                        <a:effectLst/>
                        <a:latin typeface="+mn-lt"/>
                        <a:ea typeface="Times New Roman"/>
                      </a:endParaRPr>
                    </a:p>
                  </a:txBody>
                  <a:tcPr marL="48944" marR="48944" marT="0" marB="0" anchor="ctr"/>
                </a:tc>
                <a:tc>
                  <a:txBody>
                    <a:bodyPr/>
                    <a:lstStyle/>
                    <a:p>
                      <a:endParaRPr lang="en-US" sz="1200" dirty="0">
                        <a:effectLst/>
                        <a:latin typeface="+mn-lt"/>
                      </a:endParaRPr>
                    </a:p>
                  </a:txBody>
                  <a:tcPr marL="48944" marR="48944" marT="0" marB="0" anchor="b"/>
                </a:tc>
                <a:tc>
                  <a:txBody>
                    <a:bodyPr/>
                    <a:lstStyle/>
                    <a:p>
                      <a:endParaRPr lang="en-US" sz="1200">
                        <a:effectLst/>
                        <a:latin typeface="+mn-lt"/>
                      </a:endParaRPr>
                    </a:p>
                  </a:txBody>
                  <a:tcPr marL="48944" marR="48944" marT="0" marB="0" anchor="b"/>
                </a:tc>
                <a:tc>
                  <a:txBody>
                    <a:bodyPr/>
                    <a:lstStyle/>
                    <a:p>
                      <a:endParaRPr lang="en-US" sz="1200">
                        <a:effectLst/>
                        <a:latin typeface="+mn-lt"/>
                      </a:endParaRPr>
                    </a:p>
                  </a:txBody>
                  <a:tcPr marL="48944" marR="48944" marT="0" marB="0" anchor="b"/>
                </a:tc>
                <a:tc>
                  <a:txBody>
                    <a:bodyPr/>
                    <a:lstStyle/>
                    <a:p>
                      <a:endParaRPr lang="en-US" sz="1200" dirty="0">
                        <a:effectLst/>
                        <a:latin typeface="+mn-lt"/>
                      </a:endParaRPr>
                    </a:p>
                  </a:txBody>
                  <a:tcPr marL="48944" marR="48944" marT="0" marB="0" anchor="b"/>
                </a:tc>
              </a:tr>
            </a:tbl>
          </a:graphicData>
        </a:graphic>
      </p:graphicFrame>
      <p:sp>
        <p:nvSpPr>
          <p:cNvPr id="5" name="Slide Number Placeholder 4"/>
          <p:cNvSpPr>
            <a:spLocks noGrp="1"/>
          </p:cNvSpPr>
          <p:nvPr>
            <p:ph type="sldNum" sz="quarter" idx="12"/>
          </p:nvPr>
        </p:nvSpPr>
        <p:spPr>
          <a:xfrm>
            <a:off x="8610600" y="6395798"/>
            <a:ext cx="370114" cy="365125"/>
          </a:xfrm>
        </p:spPr>
        <p:txBody>
          <a:bodyPr/>
          <a:lstStyle/>
          <a:p>
            <a:pPr>
              <a:defRPr/>
            </a:pPr>
            <a:fld id="{CC2AD8B0-6CA0-484C-9FBC-C3C9663CE4ED}" type="slidenum">
              <a:rPr lang="en-US" smtClean="0"/>
              <a:pPr>
                <a:defRPr/>
              </a:pPr>
              <a:t>10</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rtl="1"/>
            <a:r>
              <a:rPr lang="en-US" sz="3600" b="1" dirty="0" smtClean="0">
                <a:solidFill>
                  <a:srgbClr val="377C29"/>
                </a:solidFill>
                <a:ea typeface="Georgia" pitchFamily="18" charset="0"/>
                <a:cs typeface="Georgia" pitchFamily="18" charset="0"/>
              </a:rPr>
              <a:t>IMPORTS OF POULTRY MEAT </a:t>
            </a:r>
            <a:br>
              <a:rPr lang="en-US" sz="3600" b="1" dirty="0" smtClean="0">
                <a:solidFill>
                  <a:srgbClr val="377C29"/>
                </a:solidFill>
                <a:ea typeface="Georgia" pitchFamily="18" charset="0"/>
                <a:cs typeface="Georgia" pitchFamily="18" charset="0"/>
              </a:rPr>
            </a:br>
            <a:r>
              <a:rPr lang="en-US" sz="3600" b="1" dirty="0" smtClean="0">
                <a:solidFill>
                  <a:srgbClr val="377C29"/>
                </a:solidFill>
                <a:ea typeface="Georgia" pitchFamily="18" charset="0"/>
                <a:cs typeface="Georgia" pitchFamily="18" charset="0"/>
              </a:rPr>
              <a:t>BY NORTHERN MEDITERRANEAN COUNTRIES</a:t>
            </a:r>
            <a:endParaRPr lang="en-US" sz="2700" b="1" dirty="0" smtClean="0">
              <a:solidFill>
                <a:srgbClr val="377C29"/>
              </a:solidFill>
              <a:ea typeface="Georgia" pitchFamily="18" charset="0"/>
              <a:cs typeface="Georgia" pitchFamily="18" charset="0"/>
            </a:endParaRPr>
          </a:p>
        </p:txBody>
      </p:sp>
      <p:sp>
        <p:nvSpPr>
          <p:cNvPr id="5" name="Slide Number Placeholder 4"/>
          <p:cNvSpPr>
            <a:spLocks noGrp="1"/>
          </p:cNvSpPr>
          <p:nvPr>
            <p:ph type="sldNum" sz="quarter" idx="12"/>
          </p:nvPr>
        </p:nvSpPr>
        <p:spPr/>
        <p:txBody>
          <a:bodyPr/>
          <a:lstStyle/>
          <a:p>
            <a:pPr algn="l">
              <a:defRPr/>
            </a:pPr>
            <a:r>
              <a:rPr lang="en-US" dirty="0"/>
              <a:t>5</a:t>
            </a:r>
            <a:r>
              <a:rPr lang="en-US" baseline="30000" dirty="0"/>
              <a:t>th</a:t>
            </a:r>
            <a:r>
              <a:rPr lang="en-US" dirty="0"/>
              <a:t> Arab Conference </a:t>
            </a:r>
            <a:r>
              <a:rPr lang="en-US" dirty="0" smtClean="0"/>
              <a:t>- Musa Freiji    </a:t>
            </a:r>
          </a:p>
          <a:p>
            <a:pPr>
              <a:defRPr/>
            </a:pPr>
            <a:fld id="{CC2AD8B0-6CA0-484C-9FBC-C3C9663CE4ED}" type="slidenum">
              <a:rPr lang="en-US" smtClean="0"/>
              <a:pPr>
                <a:defRPr/>
              </a:pPr>
              <a:t>11</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28750479"/>
              </p:ext>
            </p:extLst>
          </p:nvPr>
        </p:nvGraphicFramePr>
        <p:xfrm>
          <a:off x="881743" y="1567539"/>
          <a:ext cx="7336971" cy="3911411"/>
        </p:xfrm>
        <a:graphic>
          <a:graphicData uri="http://schemas.openxmlformats.org/drawingml/2006/table">
            <a:tbl>
              <a:tblPr firstRow="1" firstCol="1" bandRow="1">
                <a:tableStyleId>{0505E3EF-67EA-436B-97B2-0124C06EBD24}</a:tableStyleId>
              </a:tblPr>
              <a:tblGrid>
                <a:gridCol w="815219"/>
                <a:gridCol w="815219"/>
                <a:gridCol w="815219"/>
                <a:gridCol w="815219"/>
                <a:gridCol w="815219"/>
                <a:gridCol w="815219"/>
                <a:gridCol w="815219"/>
                <a:gridCol w="815219"/>
                <a:gridCol w="815219"/>
              </a:tblGrid>
              <a:tr h="388455">
                <a:tc rowSpan="2">
                  <a:txBody>
                    <a:bodyPr/>
                    <a:lstStyle/>
                    <a:p>
                      <a:pPr algn="ctr" rtl="0" fontAlgn="ctr"/>
                      <a:r>
                        <a:rPr lang="en-US" sz="1200" u="none" strike="noStrike" dirty="0">
                          <a:effectLst/>
                        </a:rPr>
                        <a:t>Country</a:t>
                      </a:r>
                      <a:endParaRPr lang="en-US" sz="1200" b="1" i="0" u="none" strike="noStrike" dirty="0">
                        <a:solidFill>
                          <a:srgbClr val="000000"/>
                        </a:solidFill>
                        <a:effectLst/>
                        <a:latin typeface="Times New Roman"/>
                      </a:endParaRPr>
                    </a:p>
                  </a:txBody>
                  <a:tcPr marL="9525" marR="9525" marT="9525" marB="0" anchor="ctr"/>
                </a:tc>
                <a:tc gridSpan="2">
                  <a:txBody>
                    <a:bodyPr/>
                    <a:lstStyle/>
                    <a:p>
                      <a:pPr algn="ctr" rtl="0" fontAlgn="ctr"/>
                      <a:r>
                        <a:rPr lang="en-US" sz="1200" u="none" strike="noStrike" dirty="0">
                          <a:effectLst/>
                        </a:rPr>
                        <a:t>2010</a:t>
                      </a:r>
                      <a:endParaRPr lang="en-US" sz="1200" b="1" i="0" u="none" strike="noStrike" dirty="0">
                        <a:solidFill>
                          <a:srgbClr val="000000"/>
                        </a:solidFill>
                        <a:effectLst/>
                        <a:latin typeface="Times New Roman"/>
                      </a:endParaRPr>
                    </a:p>
                  </a:txBody>
                  <a:tcPr marL="9525" marR="9525" marT="9525" marB="0" anchor="ctr"/>
                </a:tc>
                <a:tc hMerge="1">
                  <a:txBody>
                    <a:bodyPr/>
                    <a:lstStyle/>
                    <a:p>
                      <a:endParaRPr lang="en-US"/>
                    </a:p>
                  </a:txBody>
                  <a:tcPr/>
                </a:tc>
                <a:tc gridSpan="2">
                  <a:txBody>
                    <a:bodyPr/>
                    <a:lstStyle/>
                    <a:p>
                      <a:pPr algn="ctr" rtl="0" fontAlgn="ctr"/>
                      <a:r>
                        <a:rPr lang="en-US" sz="1200" u="none" strike="noStrike">
                          <a:effectLst/>
                        </a:rPr>
                        <a:t>2011</a:t>
                      </a:r>
                      <a:endParaRPr lang="en-US" sz="1200" b="1" i="0" u="none" strike="noStrike">
                        <a:solidFill>
                          <a:srgbClr val="000000"/>
                        </a:solidFill>
                        <a:effectLst/>
                        <a:latin typeface="Times New Roman"/>
                      </a:endParaRPr>
                    </a:p>
                  </a:txBody>
                  <a:tcPr marL="9525" marR="9525" marT="9525" marB="0" anchor="ctr"/>
                </a:tc>
                <a:tc hMerge="1">
                  <a:txBody>
                    <a:bodyPr/>
                    <a:lstStyle/>
                    <a:p>
                      <a:endParaRPr lang="en-US"/>
                    </a:p>
                  </a:txBody>
                  <a:tcPr/>
                </a:tc>
                <a:tc gridSpan="2">
                  <a:txBody>
                    <a:bodyPr/>
                    <a:lstStyle/>
                    <a:p>
                      <a:pPr algn="ctr" rtl="0" fontAlgn="ctr"/>
                      <a:r>
                        <a:rPr lang="en-US" sz="1200" u="none" strike="noStrike">
                          <a:effectLst/>
                        </a:rPr>
                        <a:t>2012</a:t>
                      </a:r>
                      <a:endParaRPr lang="en-US" sz="1200" b="1" i="0" u="none" strike="noStrike">
                        <a:solidFill>
                          <a:srgbClr val="000000"/>
                        </a:solidFill>
                        <a:effectLst/>
                        <a:latin typeface="Times New Roman"/>
                      </a:endParaRPr>
                    </a:p>
                  </a:txBody>
                  <a:tcPr marL="9525" marR="9525" marT="9525" marB="0" anchor="ctr"/>
                </a:tc>
                <a:tc hMerge="1">
                  <a:txBody>
                    <a:bodyPr/>
                    <a:lstStyle/>
                    <a:p>
                      <a:endParaRPr lang="en-US"/>
                    </a:p>
                  </a:txBody>
                  <a:tcPr/>
                </a:tc>
                <a:tc gridSpan="2">
                  <a:txBody>
                    <a:bodyPr/>
                    <a:lstStyle/>
                    <a:p>
                      <a:pPr algn="ctr" rtl="0" fontAlgn="ctr"/>
                      <a:r>
                        <a:rPr lang="en-US" sz="1200" u="none" strike="noStrike">
                          <a:effectLst/>
                        </a:rPr>
                        <a:t>2013</a:t>
                      </a:r>
                      <a:endParaRPr lang="en-US" sz="1200" b="1" i="0" u="none" strike="noStrike">
                        <a:solidFill>
                          <a:srgbClr val="000000"/>
                        </a:solidFill>
                        <a:effectLst/>
                        <a:latin typeface="Times New Roman"/>
                      </a:endParaRPr>
                    </a:p>
                  </a:txBody>
                  <a:tcPr marL="9525" marR="9525" marT="9525" marB="0" anchor="ctr"/>
                </a:tc>
                <a:tc hMerge="1">
                  <a:txBody>
                    <a:bodyPr/>
                    <a:lstStyle/>
                    <a:p>
                      <a:endParaRPr lang="en-US"/>
                    </a:p>
                  </a:txBody>
                  <a:tcPr/>
                </a:tc>
              </a:tr>
              <a:tr h="388455">
                <a:tc vMerge="1">
                  <a:txBody>
                    <a:bodyPr/>
                    <a:lstStyle/>
                    <a:p>
                      <a:endParaRPr lang="en-US"/>
                    </a:p>
                  </a:txBody>
                  <a:tcPr/>
                </a:tc>
                <a:tc>
                  <a:txBody>
                    <a:bodyPr/>
                    <a:lstStyle/>
                    <a:p>
                      <a:pPr algn="ctr" rtl="0" fontAlgn="ctr"/>
                      <a:r>
                        <a:rPr lang="en-US" sz="1200" b="1" u="none" strike="noStrike">
                          <a:effectLst/>
                        </a:rPr>
                        <a:t>Mn $</a:t>
                      </a:r>
                      <a:endParaRPr lang="en-US" sz="1200" b="1" i="0" u="none" strike="noStrike">
                        <a:solidFill>
                          <a:srgbClr val="000000"/>
                        </a:solidFill>
                        <a:effectLst/>
                        <a:latin typeface="Times New Roman"/>
                      </a:endParaRPr>
                    </a:p>
                  </a:txBody>
                  <a:tcPr marL="9525" marR="9525" marT="9525" marB="0" anchor="ctr"/>
                </a:tc>
                <a:tc>
                  <a:txBody>
                    <a:bodyPr/>
                    <a:lstStyle/>
                    <a:p>
                      <a:pPr algn="ctr" rtl="0" fontAlgn="ctr"/>
                      <a:r>
                        <a:rPr lang="en-US" sz="1200" b="1" u="none" strike="noStrike">
                          <a:effectLst/>
                        </a:rPr>
                        <a:t>1000 MT</a:t>
                      </a:r>
                      <a:endParaRPr lang="en-US" sz="1200" b="1" i="0" u="none" strike="noStrike">
                        <a:solidFill>
                          <a:srgbClr val="000000"/>
                        </a:solidFill>
                        <a:effectLst/>
                        <a:latin typeface="Times New Roman"/>
                      </a:endParaRPr>
                    </a:p>
                  </a:txBody>
                  <a:tcPr marL="9525" marR="9525" marT="9525" marB="0" anchor="ctr"/>
                </a:tc>
                <a:tc>
                  <a:txBody>
                    <a:bodyPr/>
                    <a:lstStyle/>
                    <a:p>
                      <a:pPr algn="ctr" rtl="0" fontAlgn="ctr"/>
                      <a:r>
                        <a:rPr lang="en-US" sz="1200" b="1" u="none" strike="noStrike">
                          <a:effectLst/>
                        </a:rPr>
                        <a:t>Mn $</a:t>
                      </a:r>
                      <a:endParaRPr lang="en-US" sz="1200" b="1" i="0" u="none" strike="noStrike">
                        <a:solidFill>
                          <a:srgbClr val="000000"/>
                        </a:solidFill>
                        <a:effectLst/>
                        <a:latin typeface="Times New Roman"/>
                      </a:endParaRPr>
                    </a:p>
                  </a:txBody>
                  <a:tcPr marL="9525" marR="9525" marT="9525" marB="0" anchor="ctr"/>
                </a:tc>
                <a:tc>
                  <a:txBody>
                    <a:bodyPr/>
                    <a:lstStyle/>
                    <a:p>
                      <a:pPr algn="ctr" rtl="0" fontAlgn="ctr"/>
                      <a:r>
                        <a:rPr lang="en-US" sz="1200" b="1" u="none" strike="noStrike">
                          <a:effectLst/>
                        </a:rPr>
                        <a:t>1000 MT</a:t>
                      </a:r>
                      <a:endParaRPr lang="en-US" sz="1200" b="1" i="0" u="none" strike="noStrike">
                        <a:solidFill>
                          <a:srgbClr val="000000"/>
                        </a:solidFill>
                        <a:effectLst/>
                        <a:latin typeface="Times New Roman"/>
                      </a:endParaRPr>
                    </a:p>
                  </a:txBody>
                  <a:tcPr marL="9525" marR="9525" marT="9525" marB="0" anchor="ctr"/>
                </a:tc>
                <a:tc>
                  <a:txBody>
                    <a:bodyPr/>
                    <a:lstStyle/>
                    <a:p>
                      <a:pPr algn="ctr" rtl="0" fontAlgn="ctr"/>
                      <a:r>
                        <a:rPr lang="en-US" sz="1200" b="1" u="none" strike="noStrike">
                          <a:effectLst/>
                        </a:rPr>
                        <a:t>Mn $</a:t>
                      </a:r>
                      <a:endParaRPr lang="en-US" sz="1200" b="1" i="0" u="none" strike="noStrike">
                        <a:solidFill>
                          <a:srgbClr val="000000"/>
                        </a:solidFill>
                        <a:effectLst/>
                        <a:latin typeface="Times New Roman"/>
                      </a:endParaRPr>
                    </a:p>
                  </a:txBody>
                  <a:tcPr marL="9525" marR="9525" marT="9525" marB="0" anchor="ctr"/>
                </a:tc>
                <a:tc>
                  <a:txBody>
                    <a:bodyPr/>
                    <a:lstStyle/>
                    <a:p>
                      <a:pPr algn="ctr" rtl="0" fontAlgn="ctr"/>
                      <a:r>
                        <a:rPr lang="en-US" sz="1200" b="1" u="none" strike="noStrike">
                          <a:effectLst/>
                        </a:rPr>
                        <a:t>1000 MT</a:t>
                      </a:r>
                      <a:endParaRPr lang="en-US" sz="1200" b="1" i="0" u="none" strike="noStrike">
                        <a:solidFill>
                          <a:srgbClr val="000000"/>
                        </a:solidFill>
                        <a:effectLst/>
                        <a:latin typeface="Times New Roman"/>
                      </a:endParaRPr>
                    </a:p>
                  </a:txBody>
                  <a:tcPr marL="9525" marR="9525" marT="9525" marB="0" anchor="ctr"/>
                </a:tc>
                <a:tc>
                  <a:txBody>
                    <a:bodyPr/>
                    <a:lstStyle/>
                    <a:p>
                      <a:pPr algn="ctr" rtl="0" fontAlgn="ctr"/>
                      <a:r>
                        <a:rPr lang="en-US" sz="1200" b="1" u="none" strike="noStrike">
                          <a:effectLst/>
                        </a:rPr>
                        <a:t>Mn $</a:t>
                      </a:r>
                      <a:endParaRPr lang="en-US" sz="1200" b="1" i="0" u="none" strike="noStrike">
                        <a:solidFill>
                          <a:srgbClr val="000000"/>
                        </a:solidFill>
                        <a:effectLst/>
                        <a:latin typeface="Times New Roman"/>
                      </a:endParaRPr>
                    </a:p>
                  </a:txBody>
                  <a:tcPr marL="9525" marR="9525" marT="9525" marB="0" anchor="ctr"/>
                </a:tc>
                <a:tc>
                  <a:txBody>
                    <a:bodyPr/>
                    <a:lstStyle/>
                    <a:p>
                      <a:pPr algn="ctr" rtl="0" fontAlgn="ctr"/>
                      <a:r>
                        <a:rPr lang="en-US" sz="1200" b="1" u="none" strike="noStrike" dirty="0">
                          <a:effectLst/>
                        </a:rPr>
                        <a:t>1000 MT</a:t>
                      </a:r>
                      <a:endParaRPr lang="en-US" sz="1200" b="1" i="0" u="none" strike="noStrike" dirty="0">
                        <a:solidFill>
                          <a:srgbClr val="000000"/>
                        </a:solidFill>
                        <a:effectLst/>
                        <a:latin typeface="Times New Roman"/>
                      </a:endParaRPr>
                    </a:p>
                  </a:txBody>
                  <a:tcPr marL="9525" marR="9525" marT="9525" marB="0" anchor="ctr"/>
                </a:tc>
              </a:tr>
              <a:tr h="388455">
                <a:tc>
                  <a:txBody>
                    <a:bodyPr/>
                    <a:lstStyle/>
                    <a:p>
                      <a:pPr algn="l" rtl="0" fontAlgn="ctr"/>
                      <a:r>
                        <a:rPr lang="en-US" sz="1200" u="none" strike="noStrike">
                          <a:effectLst/>
                        </a:rPr>
                        <a:t>Spain</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349</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1,396</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382</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1,528</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345</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1,380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381</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1,524</a:t>
                      </a:r>
                      <a:endParaRPr lang="en-US" sz="1200" b="0" i="0" u="none" strike="noStrike">
                        <a:solidFill>
                          <a:srgbClr val="000000"/>
                        </a:solidFill>
                        <a:effectLst/>
                        <a:latin typeface="Times New Roman"/>
                      </a:endParaRPr>
                    </a:p>
                  </a:txBody>
                  <a:tcPr marL="9525" marR="9525" marT="9525" marB="0" anchor="ctr"/>
                </a:tc>
              </a:tr>
              <a:tr h="388455">
                <a:tc>
                  <a:txBody>
                    <a:bodyPr/>
                    <a:lstStyle/>
                    <a:p>
                      <a:pPr algn="l" rtl="0" fontAlgn="ctr"/>
                      <a:r>
                        <a:rPr lang="en-US" sz="1200" u="none" strike="noStrike">
                          <a:effectLst/>
                        </a:rPr>
                        <a:t>France</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994</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3,976</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1,240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4,960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1,217</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4,868</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1,277</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5,108</a:t>
                      </a:r>
                      <a:endParaRPr lang="en-US" sz="1200" b="0" i="0" u="none" strike="noStrike">
                        <a:solidFill>
                          <a:srgbClr val="000000"/>
                        </a:solidFill>
                        <a:effectLst/>
                        <a:latin typeface="Times New Roman"/>
                      </a:endParaRPr>
                    </a:p>
                  </a:txBody>
                  <a:tcPr marL="9525" marR="9525" marT="9525" marB="0" anchor="ctr"/>
                </a:tc>
              </a:tr>
              <a:tr h="388455">
                <a:tc>
                  <a:txBody>
                    <a:bodyPr/>
                    <a:lstStyle/>
                    <a:p>
                      <a:pPr algn="l" rtl="0" fontAlgn="ctr"/>
                      <a:r>
                        <a:rPr lang="en-US" sz="1200" u="none" strike="noStrike">
                          <a:effectLst/>
                        </a:rPr>
                        <a:t>Italy</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130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520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175</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700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165</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660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176</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704</a:t>
                      </a:r>
                      <a:endParaRPr lang="en-US" sz="1200" b="0" i="0" u="none" strike="noStrike">
                        <a:solidFill>
                          <a:srgbClr val="000000"/>
                        </a:solidFill>
                        <a:effectLst/>
                        <a:latin typeface="Times New Roman"/>
                      </a:endParaRPr>
                    </a:p>
                  </a:txBody>
                  <a:tcPr marL="9525" marR="9525" marT="9525" marB="0" anchor="ctr"/>
                </a:tc>
              </a:tr>
              <a:tr h="388455">
                <a:tc>
                  <a:txBody>
                    <a:bodyPr/>
                    <a:lstStyle/>
                    <a:p>
                      <a:pPr algn="l" rtl="0" fontAlgn="ctr"/>
                      <a:r>
                        <a:rPr lang="en-US" sz="1200" u="none" strike="noStrike">
                          <a:effectLst/>
                        </a:rPr>
                        <a:t>Greece</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164</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656</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175</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700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170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680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175</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700</a:t>
                      </a:r>
                      <a:endParaRPr lang="en-US" sz="1200" b="0" i="0" u="none" strike="noStrike">
                        <a:solidFill>
                          <a:srgbClr val="000000"/>
                        </a:solidFill>
                        <a:effectLst/>
                        <a:latin typeface="Times New Roman"/>
                      </a:endParaRPr>
                    </a:p>
                  </a:txBody>
                  <a:tcPr marL="9525" marR="9525" marT="9525" marB="0" anchor="ctr"/>
                </a:tc>
              </a:tr>
              <a:tr h="388455">
                <a:tc>
                  <a:txBody>
                    <a:bodyPr/>
                    <a:lstStyle/>
                    <a:p>
                      <a:pPr algn="l" rtl="0" fontAlgn="ctr"/>
                      <a:r>
                        <a:rPr lang="en-US" sz="1200" u="none" strike="noStrike">
                          <a:effectLst/>
                        </a:rPr>
                        <a:t>Turkey</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0.86</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3.4</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1.57</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6.3</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1.1</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4.4</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0.94</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3.8</a:t>
                      </a:r>
                      <a:endParaRPr lang="en-US" sz="1200" b="0" i="0" u="none" strike="noStrike">
                        <a:solidFill>
                          <a:srgbClr val="000000"/>
                        </a:solidFill>
                        <a:effectLst/>
                        <a:latin typeface="Times New Roman"/>
                      </a:endParaRPr>
                    </a:p>
                  </a:txBody>
                  <a:tcPr marL="9525" marR="9525" marT="9525" marB="0" anchor="ctr"/>
                </a:tc>
              </a:tr>
              <a:tr h="388455">
                <a:tc>
                  <a:txBody>
                    <a:bodyPr/>
                    <a:lstStyle/>
                    <a:p>
                      <a:pPr algn="l" rtl="0" fontAlgn="ctr"/>
                      <a:r>
                        <a:rPr lang="en-US" sz="1200" u="none" strike="noStrike">
                          <a:effectLst/>
                        </a:rPr>
                        <a:t>Cyprus</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18</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72</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20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80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22</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88</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30</a:t>
                      </a:r>
                      <a:endParaRPr lang="en-US" sz="1200" b="0" i="0" u="none" strike="noStrike">
                        <a:solidFill>
                          <a:srgbClr val="000000"/>
                        </a:solidFill>
                        <a:effectLst/>
                        <a:latin typeface="Times New Roman"/>
                      </a:endParaRPr>
                    </a:p>
                  </a:txBody>
                  <a:tcPr marL="9525" marR="9525" marT="9525" marB="0" anchor="ctr"/>
                </a:tc>
                <a:tc>
                  <a:txBody>
                    <a:bodyPr/>
                    <a:lstStyle/>
                    <a:p>
                      <a:pPr algn="ctr" rtl="0" fontAlgn="ctr"/>
                      <a:r>
                        <a:rPr lang="en-US" sz="1200" u="none" strike="noStrike">
                          <a:effectLst/>
                        </a:rPr>
                        <a:t>120</a:t>
                      </a:r>
                      <a:endParaRPr lang="en-US" sz="1200" b="0" i="0" u="none" strike="noStrike">
                        <a:solidFill>
                          <a:srgbClr val="000000"/>
                        </a:solidFill>
                        <a:effectLst/>
                        <a:latin typeface="Times New Roman"/>
                      </a:endParaRPr>
                    </a:p>
                  </a:txBody>
                  <a:tcPr marL="9525" marR="9525" marT="9525" marB="0" anchor="ctr"/>
                </a:tc>
              </a:tr>
              <a:tr h="202667">
                <a:tc gridSpan="9">
                  <a:txBody>
                    <a:bodyPr/>
                    <a:lstStyle/>
                    <a:p>
                      <a:pPr algn="l" fontAlgn="ctr"/>
                      <a:r>
                        <a:rPr lang="en-US" sz="1200" u="none" strike="noStrike" dirty="0">
                          <a:effectLst/>
                        </a:rPr>
                        <a:t>  </a:t>
                      </a:r>
                      <a:endParaRPr lang="en-US" sz="1200" b="0" i="0" u="none" strike="noStrike" dirty="0">
                        <a:solidFill>
                          <a:srgbClr val="000000"/>
                        </a:solidFill>
                        <a:effectLst/>
                        <a:latin typeface="Times New Roman"/>
                      </a:endParaRPr>
                    </a:p>
                  </a:txBody>
                  <a:tcPr marL="9525" marR="9525" marT="9525" marB="0" anchor="ctr"/>
                </a:tc>
                <a:tc hMerge="1">
                  <a:txBody>
                    <a:bodyPr/>
                    <a:lstStyle/>
                    <a:p>
                      <a:pPr algn="l" fontAlgn="ctr"/>
                      <a:endParaRPr lang="en-US" sz="1200" b="0" i="0" u="none" strike="noStrike" dirty="0">
                        <a:solidFill>
                          <a:srgbClr val="000000"/>
                        </a:solidFill>
                        <a:effectLst/>
                        <a:latin typeface="Times New Roman"/>
                      </a:endParaRPr>
                    </a:p>
                  </a:txBody>
                  <a:tcPr marL="9525" marR="9525" marT="9525" marB="0" anchor="ctr"/>
                </a:tc>
                <a:tc hMerge="1">
                  <a:txBody>
                    <a:bodyPr/>
                    <a:lstStyle/>
                    <a:p>
                      <a:pPr algn="l" fontAlgn="ctr"/>
                      <a:endParaRPr lang="en-US" sz="1200" b="0" i="0" u="none" strike="noStrike" dirty="0">
                        <a:solidFill>
                          <a:srgbClr val="000000"/>
                        </a:solidFill>
                        <a:effectLst/>
                        <a:latin typeface="Times New Roman"/>
                      </a:endParaRPr>
                    </a:p>
                  </a:txBody>
                  <a:tcPr marL="9525" marR="9525" marT="9525" marB="0" anchor="ctr"/>
                </a:tc>
                <a:tc hMerge="1">
                  <a:txBody>
                    <a:bodyPr/>
                    <a:lstStyle/>
                    <a:p>
                      <a:pPr algn="l" fontAlgn="ctr"/>
                      <a:endParaRPr lang="en-US" sz="1200" b="0" i="0" u="none" strike="noStrike" dirty="0">
                        <a:solidFill>
                          <a:srgbClr val="000000"/>
                        </a:solidFill>
                        <a:effectLst/>
                        <a:latin typeface="Times New Roman"/>
                      </a:endParaRPr>
                    </a:p>
                  </a:txBody>
                  <a:tcPr marL="9525" marR="9525" marT="9525" marB="0" anchor="ctr"/>
                </a:tc>
                <a:tc hMerge="1">
                  <a:txBody>
                    <a:bodyPr/>
                    <a:lstStyle/>
                    <a:p>
                      <a:pPr algn="l" fontAlgn="ctr"/>
                      <a:endParaRPr lang="en-US" sz="1200" b="0" i="0" u="none" strike="noStrike" dirty="0">
                        <a:solidFill>
                          <a:srgbClr val="000000"/>
                        </a:solidFill>
                        <a:effectLst/>
                        <a:latin typeface="Times New Roman"/>
                      </a:endParaRPr>
                    </a:p>
                  </a:txBody>
                  <a:tcPr marL="9525" marR="9525" marT="9525" marB="0" anchor="ctr"/>
                </a:tc>
                <a:tc hMerge="1">
                  <a:txBody>
                    <a:bodyPr/>
                    <a:lstStyle/>
                    <a:p>
                      <a:pPr algn="l" fontAlgn="ctr"/>
                      <a:endParaRPr lang="en-US" sz="1200" b="0" i="0" u="none" strike="noStrike" dirty="0">
                        <a:solidFill>
                          <a:srgbClr val="000000"/>
                        </a:solidFill>
                        <a:effectLst/>
                        <a:latin typeface="Times New Roman"/>
                      </a:endParaRPr>
                    </a:p>
                  </a:txBody>
                  <a:tcPr marL="9525" marR="9525" marT="9525" marB="0" anchor="ctr"/>
                </a:tc>
                <a:tc hMerge="1">
                  <a:txBody>
                    <a:bodyPr/>
                    <a:lstStyle/>
                    <a:p>
                      <a:pPr algn="l" fontAlgn="ctr"/>
                      <a:endParaRPr lang="en-US" sz="1200" b="0" i="0" u="none" strike="noStrike" dirty="0">
                        <a:solidFill>
                          <a:srgbClr val="000000"/>
                        </a:solidFill>
                        <a:effectLst/>
                        <a:latin typeface="Times New Roman"/>
                      </a:endParaRPr>
                    </a:p>
                  </a:txBody>
                  <a:tcPr marL="9525" marR="9525" marT="9525" marB="0" anchor="ctr"/>
                </a:tc>
                <a:tc hMerge="1">
                  <a:txBody>
                    <a:bodyPr/>
                    <a:lstStyle/>
                    <a:p>
                      <a:pPr algn="l" fontAlgn="ctr"/>
                      <a:endParaRPr lang="en-US" sz="1200" b="0" i="0" u="none" strike="noStrike" dirty="0">
                        <a:solidFill>
                          <a:srgbClr val="000000"/>
                        </a:solidFill>
                        <a:effectLst/>
                        <a:latin typeface="Times New Roman"/>
                      </a:endParaRPr>
                    </a:p>
                  </a:txBody>
                  <a:tcPr marL="9525" marR="9525" marT="9525" marB="0" anchor="ctr"/>
                </a:tc>
                <a:tc hMerge="1">
                  <a:txBody>
                    <a:bodyPr/>
                    <a:lstStyle/>
                    <a:p>
                      <a:pPr algn="l" fontAlgn="ctr"/>
                      <a:endParaRPr lang="en-US" sz="1200" b="0" i="0" u="none" strike="noStrike" dirty="0">
                        <a:solidFill>
                          <a:srgbClr val="000000"/>
                        </a:solidFill>
                        <a:effectLst/>
                        <a:latin typeface="Times New Roman"/>
                      </a:endParaRPr>
                    </a:p>
                  </a:txBody>
                  <a:tcPr marL="9525" marR="9525" marT="9525" marB="0" anchor="ctr"/>
                </a:tc>
              </a:tr>
              <a:tr h="601104">
                <a:tc gridSpan="9">
                  <a:txBody>
                    <a:bodyPr/>
                    <a:lstStyle/>
                    <a:p>
                      <a:pPr algn="l" rtl="0" fontAlgn="ctr"/>
                      <a:r>
                        <a:rPr lang="en-US" sz="1200" u="none" strike="noStrike" dirty="0">
                          <a:effectLst/>
                        </a:rPr>
                        <a:t>Source:  Value by “International Trade Centre</a:t>
                      </a:r>
                      <a:r>
                        <a:rPr lang="en-US" sz="1200" u="none" strike="noStrike" dirty="0" smtClean="0">
                          <a:effectLst/>
                        </a:rPr>
                        <a:t>”</a:t>
                      </a:r>
                    </a:p>
                    <a:p>
                      <a:pPr algn="l" rtl="0" fontAlgn="ctr"/>
                      <a:r>
                        <a:rPr lang="en-US" sz="1200" u="none" strike="noStrike" dirty="0" smtClean="0">
                          <a:effectLst/>
                        </a:rPr>
                        <a:t>                Quantity estimated</a:t>
                      </a:r>
                      <a:endParaRPr lang="en-US" sz="1200" b="1" i="0" u="none" strike="noStrike" dirty="0">
                        <a:solidFill>
                          <a:srgbClr val="000000"/>
                        </a:solidFill>
                        <a:effectLst/>
                        <a:latin typeface="Times New Roman"/>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7683826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31694" y="339436"/>
            <a:ext cx="8686800" cy="838200"/>
          </a:xfrm>
        </p:spPr>
        <p:txBody>
          <a:bodyPr>
            <a:normAutofit fontScale="90000"/>
          </a:bodyPr>
          <a:lstStyle/>
          <a:p>
            <a:r>
              <a:rPr lang="en-US" b="1" dirty="0">
                <a:solidFill>
                  <a:srgbClr val="377C29"/>
                </a:solidFill>
              </a:rPr>
              <a:t>Development of the poultry meat sector is problematic</a:t>
            </a:r>
            <a:endParaRPr lang="en-US" sz="2700" b="1" dirty="0">
              <a:solidFill>
                <a:srgbClr val="377C29"/>
              </a:solidFill>
            </a:endParaRPr>
          </a:p>
        </p:txBody>
      </p:sp>
      <p:sp>
        <p:nvSpPr>
          <p:cNvPr id="6" name="Content Placeholder 2"/>
          <p:cNvSpPr>
            <a:spLocks noGrp="1"/>
          </p:cNvSpPr>
          <p:nvPr>
            <p:ph idx="1"/>
          </p:nvPr>
        </p:nvSpPr>
        <p:spPr>
          <a:xfrm>
            <a:off x="445994" y="1601166"/>
            <a:ext cx="8240806" cy="4398818"/>
          </a:xfrm>
        </p:spPr>
        <p:txBody>
          <a:bodyPr>
            <a:noAutofit/>
          </a:bodyPr>
          <a:lstStyle/>
          <a:p>
            <a:pPr algn="just">
              <a:buFont typeface="Calibri" pitchFamily="34" charset="0"/>
              <a:buChar char="‐"/>
            </a:pPr>
            <a:r>
              <a:rPr lang="en-US" sz="2200" dirty="0" smtClean="0">
                <a:solidFill>
                  <a:srgbClr val="377C29"/>
                </a:solidFill>
              </a:rPr>
              <a:t>Cost of production is double that of Brazil or USA or Ukraine</a:t>
            </a:r>
          </a:p>
          <a:p>
            <a:pPr marL="0" indent="0" algn="just">
              <a:buNone/>
            </a:pPr>
            <a:endParaRPr lang="en-US" sz="1000" dirty="0" smtClean="0">
              <a:solidFill>
                <a:srgbClr val="377C29"/>
              </a:solidFill>
            </a:endParaRPr>
          </a:p>
          <a:p>
            <a:pPr algn="just">
              <a:buFont typeface="Calibri" pitchFamily="34" charset="0"/>
              <a:buChar char="‐"/>
            </a:pPr>
            <a:r>
              <a:rPr lang="en-US" sz="2200" dirty="0" smtClean="0">
                <a:solidFill>
                  <a:srgbClr val="377C29"/>
                </a:solidFill>
              </a:rPr>
              <a:t>Imports of poultry meat by the largest 10 Arab Countries:</a:t>
            </a:r>
          </a:p>
          <a:p>
            <a:pPr algn="just">
              <a:buNone/>
            </a:pPr>
            <a:r>
              <a:rPr lang="en-US" sz="2200" dirty="0" smtClean="0">
                <a:solidFill>
                  <a:srgbClr val="377C29"/>
                </a:solidFill>
              </a:rPr>
              <a:t>	  Year 2000 =    465,000 MT</a:t>
            </a:r>
          </a:p>
          <a:p>
            <a:pPr algn="just">
              <a:buNone/>
            </a:pPr>
            <a:r>
              <a:rPr lang="en-US" sz="2200" dirty="0" smtClean="0">
                <a:solidFill>
                  <a:srgbClr val="377C29"/>
                </a:solidFill>
              </a:rPr>
              <a:t>	  Year 2005 =    770,000 MT</a:t>
            </a:r>
          </a:p>
          <a:p>
            <a:pPr algn="just">
              <a:buNone/>
            </a:pPr>
            <a:r>
              <a:rPr lang="en-US" sz="2200" dirty="0" smtClean="0">
                <a:solidFill>
                  <a:srgbClr val="377C29"/>
                </a:solidFill>
              </a:rPr>
              <a:t>	  Year 2010 = 2,010,000 MT</a:t>
            </a:r>
          </a:p>
          <a:p>
            <a:pPr algn="just">
              <a:buNone/>
            </a:pPr>
            <a:r>
              <a:rPr lang="en-US" sz="2200" dirty="0">
                <a:solidFill>
                  <a:srgbClr val="377C29"/>
                </a:solidFill>
              </a:rPr>
              <a:t>	 </a:t>
            </a:r>
            <a:r>
              <a:rPr lang="en-US" sz="2200" dirty="0" smtClean="0">
                <a:solidFill>
                  <a:srgbClr val="377C29"/>
                </a:solidFill>
              </a:rPr>
              <a:t> Year 2011 = 2,293,000 MT</a:t>
            </a:r>
          </a:p>
          <a:p>
            <a:pPr algn="just">
              <a:buNone/>
            </a:pPr>
            <a:endParaRPr lang="en-US" sz="1000" dirty="0" smtClean="0">
              <a:solidFill>
                <a:srgbClr val="377C29"/>
              </a:solidFill>
            </a:endParaRPr>
          </a:p>
          <a:p>
            <a:pPr algn="just">
              <a:buFont typeface="Calibri" pitchFamily="34" charset="0"/>
              <a:buChar char="‐"/>
            </a:pPr>
            <a:r>
              <a:rPr lang="en-US" sz="2200" dirty="0" smtClean="0">
                <a:solidFill>
                  <a:srgbClr val="377C29"/>
                </a:solidFill>
              </a:rPr>
              <a:t>Increase in imports were 66 % in the first 5 yrs, and 261 % in the  second 5 years and 14 % in the year 2011 over 2010 </a:t>
            </a:r>
          </a:p>
          <a:p>
            <a:pPr marL="0" indent="0" algn="just">
              <a:buNone/>
            </a:pPr>
            <a:endParaRPr lang="en-US" sz="1000" dirty="0" smtClean="0">
              <a:solidFill>
                <a:srgbClr val="377C29"/>
              </a:solidFill>
            </a:endParaRPr>
          </a:p>
          <a:p>
            <a:pPr algn="just">
              <a:buFont typeface="Calibri" pitchFamily="34" charset="0"/>
              <a:buChar char="‐"/>
            </a:pPr>
            <a:r>
              <a:rPr lang="en-US" sz="2200" dirty="0" smtClean="0">
                <a:solidFill>
                  <a:srgbClr val="377C29"/>
                </a:solidFill>
              </a:rPr>
              <a:t>Import duties on poultry meat in those countries range from 0 % to 30 %</a:t>
            </a: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 </a:t>
            </a:r>
            <a:r>
              <a:rPr lang="en-US" dirty="0" smtClean="0"/>
              <a:t>Musa Freiji    </a:t>
            </a:r>
          </a:p>
          <a:p>
            <a:pPr>
              <a:defRPr/>
            </a:pPr>
            <a:fld id="{CC2AD8B0-6CA0-484C-9FBC-C3C9663CE4ED}" type="slidenum">
              <a:rPr lang="en-US" smtClean="0"/>
              <a:pPr>
                <a:defRPr/>
              </a:pPr>
              <a:t>12</a:t>
            </a:fld>
            <a:endParaRPr lang="en-US" dirty="0"/>
          </a:p>
        </p:txBody>
      </p:sp>
    </p:spTree>
    <p:extLst>
      <p:ext uri="{BB962C8B-B14F-4D97-AF65-F5344CB8AC3E}">
        <p14:creationId xmlns:p14="http://schemas.microsoft.com/office/powerpoint/2010/main" val="213164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BCC945"/>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animEffect transition="in" filter="fade">
                                      <p:cBhvr>
                                        <p:cTn id="42" dur="5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Effect transition="in" filter="fade">
                                      <p:cBhvr>
                                        <p:cTn id="47" dur="500"/>
                                        <p:tgtEl>
                                          <p:spTgt spid="6">
                                            <p:txEl>
                                              <p:pRg st="10" end="10"/>
                                            </p:txEl>
                                          </p:spTgt>
                                        </p:tgtEl>
                                      </p:cBhvr>
                                    </p:animEffect>
                                  </p:childTnLst>
                                  <p:subTnLst>
                                    <p:animClr clrSpc="rgb" dir="cw">
                                      <p:cBhvr override="childStyle">
                                        <p:cTn dur="1" fill="hold" display="0" masterRel="nextClick" afterEffect="1"/>
                                        <p:tgtEl>
                                          <p:spTgt spid="6">
                                            <p:txEl>
                                              <p:pRg st="10" end="10"/>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394854"/>
            <a:ext cx="8686800" cy="1278081"/>
          </a:xfrm>
        </p:spPr>
        <p:txBody>
          <a:bodyPr>
            <a:normAutofit fontScale="90000"/>
          </a:bodyPr>
          <a:lstStyle/>
          <a:p>
            <a:pPr algn="ctr"/>
            <a:r>
              <a:rPr lang="en-US" b="1" dirty="0" smtClean="0">
                <a:solidFill>
                  <a:srgbClr val="377C29"/>
                </a:solidFill>
              </a:rPr>
              <a:t>Possibility of developing the poultry meat production in the ME and Africa</a:t>
            </a:r>
            <a:endParaRPr lang="en-US" sz="2700" b="1" dirty="0">
              <a:solidFill>
                <a:srgbClr val="377C29"/>
              </a:solidFill>
            </a:endParaRPr>
          </a:p>
        </p:txBody>
      </p:sp>
      <p:sp>
        <p:nvSpPr>
          <p:cNvPr id="6" name="Content Placeholder 2"/>
          <p:cNvSpPr>
            <a:spLocks noGrp="1"/>
          </p:cNvSpPr>
          <p:nvPr>
            <p:ph idx="1"/>
          </p:nvPr>
        </p:nvSpPr>
        <p:spPr>
          <a:xfrm>
            <a:off x="445994" y="2265218"/>
            <a:ext cx="8240806" cy="3304309"/>
          </a:xfrm>
        </p:spPr>
        <p:txBody>
          <a:bodyPr>
            <a:normAutofit/>
          </a:bodyPr>
          <a:lstStyle/>
          <a:p>
            <a:pPr algn="just">
              <a:buFont typeface="Arial" pitchFamily="34" charset="0"/>
              <a:buChar char="•"/>
            </a:pPr>
            <a:r>
              <a:rPr lang="en-US" sz="2200" dirty="0" smtClean="0">
                <a:solidFill>
                  <a:srgbClr val="377C29"/>
                </a:solidFill>
              </a:rPr>
              <a:t>Conditions </a:t>
            </a:r>
            <a:r>
              <a:rPr lang="en-US" sz="2200" dirty="0">
                <a:solidFill>
                  <a:srgbClr val="377C29"/>
                </a:solidFill>
              </a:rPr>
              <a:t>to develop the production of the poultry meat </a:t>
            </a:r>
            <a:r>
              <a:rPr lang="en-US" sz="2200" dirty="0" smtClean="0">
                <a:solidFill>
                  <a:srgbClr val="377C29"/>
                </a:solidFill>
              </a:rPr>
              <a:t>sector:</a:t>
            </a:r>
          </a:p>
          <a:p>
            <a:pPr marL="0" indent="0" algn="just">
              <a:buNone/>
            </a:pPr>
            <a:endParaRPr lang="en-US" sz="2200" dirty="0" smtClean="0">
              <a:solidFill>
                <a:srgbClr val="377C29"/>
              </a:solidFill>
            </a:endParaRPr>
          </a:p>
          <a:p>
            <a:pPr marL="971550" lvl="1" indent="-571500" algn="just">
              <a:buFontTx/>
              <a:buChar char="-"/>
            </a:pPr>
            <a:r>
              <a:rPr lang="en-US" sz="2200" dirty="0">
                <a:solidFill>
                  <a:srgbClr val="377C29"/>
                </a:solidFill>
              </a:rPr>
              <a:t>Increase import duties, to bring the cost of imported poultry meat higher than the cost of its production </a:t>
            </a:r>
            <a:r>
              <a:rPr lang="en-US" sz="2200" dirty="0" smtClean="0">
                <a:solidFill>
                  <a:srgbClr val="377C29"/>
                </a:solidFill>
              </a:rPr>
              <a:t>locally</a:t>
            </a:r>
          </a:p>
          <a:p>
            <a:pPr marL="400050" lvl="1" indent="0" algn="just">
              <a:buNone/>
            </a:pPr>
            <a:endParaRPr lang="en-US" sz="2200" dirty="0">
              <a:solidFill>
                <a:srgbClr val="377C29"/>
              </a:solidFill>
            </a:endParaRPr>
          </a:p>
          <a:p>
            <a:pPr marL="971550" lvl="1" indent="-571500" algn="just">
              <a:buFontTx/>
              <a:buChar char="-"/>
            </a:pPr>
            <a:r>
              <a:rPr lang="en-US" sz="2200" dirty="0">
                <a:solidFill>
                  <a:srgbClr val="377C29"/>
                </a:solidFill>
              </a:rPr>
              <a:t>Reduce cost of production by 50 </a:t>
            </a:r>
            <a:r>
              <a:rPr lang="en-US" sz="2200" dirty="0" smtClean="0">
                <a:solidFill>
                  <a:srgbClr val="377C29"/>
                </a:solidFill>
              </a:rPr>
              <a:t>%</a:t>
            </a:r>
            <a:endParaRPr lang="en-US" sz="2200" dirty="0">
              <a:solidFill>
                <a:srgbClr val="377C29"/>
              </a:solidFill>
            </a:endParaRPr>
          </a:p>
          <a:p>
            <a:pPr marL="0" indent="0" algn="just">
              <a:buNone/>
            </a:pPr>
            <a:endParaRPr lang="en-US" sz="2200" dirty="0" smtClean="0">
              <a:solidFill>
                <a:srgbClr val="377C29"/>
              </a:solidFill>
            </a:endParaRPr>
          </a:p>
          <a:p>
            <a:pPr marL="0" indent="0" algn="just">
              <a:buNone/>
            </a:pPr>
            <a:endParaRPr lang="en-US" sz="2200" dirty="0" smtClean="0">
              <a:solidFill>
                <a:srgbClr val="377C29"/>
              </a:solidFill>
            </a:endParaRPr>
          </a:p>
          <a:p>
            <a:pPr algn="just">
              <a:buNone/>
            </a:pPr>
            <a:endParaRPr lang="en-US" sz="2200" dirty="0" smtClean="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 </a:t>
            </a:r>
            <a:r>
              <a:rPr lang="en-US" dirty="0" smtClean="0"/>
              <a:t>Musa Freiji    </a:t>
            </a:r>
          </a:p>
          <a:p>
            <a:pPr>
              <a:defRPr/>
            </a:pPr>
            <a:fld id="{CC2AD8B0-6CA0-484C-9FBC-C3C9663CE4ED}" type="slidenum">
              <a:rPr lang="en-US" smtClean="0"/>
              <a:pPr>
                <a:defRPr/>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256309"/>
            <a:ext cx="8686800" cy="838200"/>
          </a:xfrm>
        </p:spPr>
        <p:txBody>
          <a:bodyPr>
            <a:noAutofit/>
          </a:bodyPr>
          <a:lstStyle/>
          <a:p>
            <a:r>
              <a:rPr lang="en-US" sz="4000" b="1" dirty="0">
                <a:solidFill>
                  <a:srgbClr val="377C29"/>
                </a:solidFill>
              </a:rPr>
              <a:t>Conditions to develop the production </a:t>
            </a:r>
            <a:br>
              <a:rPr lang="en-US" sz="4000" b="1" dirty="0">
                <a:solidFill>
                  <a:srgbClr val="377C29"/>
                </a:solidFill>
              </a:rPr>
            </a:br>
            <a:r>
              <a:rPr lang="en-US" sz="4000" b="1" dirty="0">
                <a:solidFill>
                  <a:srgbClr val="377C29"/>
                </a:solidFill>
              </a:rPr>
              <a:t>of the poultry meat </a:t>
            </a:r>
            <a:r>
              <a:rPr lang="en-US" sz="4000" b="1" dirty="0" smtClean="0">
                <a:solidFill>
                  <a:srgbClr val="377C29"/>
                </a:solidFill>
              </a:rPr>
              <a:t>sector</a:t>
            </a:r>
            <a:endParaRPr lang="en-US" sz="4000" b="1" dirty="0">
              <a:solidFill>
                <a:srgbClr val="377C29"/>
              </a:solidFill>
            </a:endParaRPr>
          </a:p>
        </p:txBody>
      </p:sp>
      <p:sp>
        <p:nvSpPr>
          <p:cNvPr id="6" name="Content Placeholder 2"/>
          <p:cNvSpPr>
            <a:spLocks noGrp="1"/>
          </p:cNvSpPr>
          <p:nvPr>
            <p:ph idx="1"/>
          </p:nvPr>
        </p:nvSpPr>
        <p:spPr>
          <a:xfrm>
            <a:off x="457200" y="1511383"/>
            <a:ext cx="8458200" cy="4596245"/>
          </a:xfrm>
        </p:spPr>
        <p:txBody>
          <a:bodyPr>
            <a:normAutofit/>
          </a:bodyPr>
          <a:lstStyle/>
          <a:p>
            <a:pPr marL="0" indent="0">
              <a:buNone/>
            </a:pPr>
            <a:r>
              <a:rPr lang="en-US" sz="2200" b="1" dirty="0">
                <a:solidFill>
                  <a:srgbClr val="377C29"/>
                </a:solidFill>
              </a:rPr>
              <a:t>Reduction of cost of </a:t>
            </a:r>
            <a:r>
              <a:rPr lang="en-US" sz="2200" b="1" dirty="0" smtClean="0">
                <a:solidFill>
                  <a:srgbClr val="377C29"/>
                </a:solidFill>
              </a:rPr>
              <a:t>production:</a:t>
            </a:r>
          </a:p>
          <a:p>
            <a:pPr marL="0" indent="0">
              <a:buNone/>
            </a:pPr>
            <a:endParaRPr lang="en-US" sz="1500" dirty="0" smtClean="0">
              <a:solidFill>
                <a:srgbClr val="377C29"/>
              </a:solidFill>
            </a:endParaRPr>
          </a:p>
          <a:p>
            <a:pPr marL="457200" indent="-457200">
              <a:buFont typeface="+mj-lt"/>
              <a:buAutoNum type="arabicParenR"/>
            </a:pPr>
            <a:r>
              <a:rPr lang="en-US" sz="2200" dirty="0" smtClean="0">
                <a:solidFill>
                  <a:srgbClr val="377C29"/>
                </a:solidFill>
              </a:rPr>
              <a:t>It is possible to reduce present cost of production by about 30 % via:</a:t>
            </a:r>
          </a:p>
          <a:p>
            <a:pPr>
              <a:buNone/>
            </a:pPr>
            <a:endParaRPr lang="en-US" sz="2200" dirty="0" smtClean="0">
              <a:solidFill>
                <a:srgbClr val="377C29"/>
              </a:solidFill>
            </a:endParaRPr>
          </a:p>
          <a:p>
            <a:pPr lvl="1">
              <a:buFont typeface="Wingdings" pitchFamily="2" charset="2"/>
              <a:buChar char="Ø"/>
            </a:pPr>
            <a:r>
              <a:rPr lang="en-US" sz="2200" dirty="0" smtClean="0">
                <a:solidFill>
                  <a:srgbClr val="377C29"/>
                </a:solidFill>
              </a:rPr>
              <a:t>	Reduction of mortality to 5 % or lower</a:t>
            </a:r>
          </a:p>
          <a:p>
            <a:pPr marL="457200" lvl="1" indent="0">
              <a:buNone/>
            </a:pPr>
            <a:endParaRPr lang="en-US" sz="1000" dirty="0">
              <a:solidFill>
                <a:srgbClr val="377C29"/>
              </a:solidFill>
            </a:endParaRPr>
          </a:p>
          <a:p>
            <a:pPr lvl="1">
              <a:buFont typeface="Wingdings" pitchFamily="2" charset="2"/>
              <a:buChar char="Ø"/>
            </a:pPr>
            <a:r>
              <a:rPr lang="en-US" sz="2200" dirty="0" smtClean="0">
                <a:solidFill>
                  <a:srgbClr val="377C29"/>
                </a:solidFill>
              </a:rPr>
              <a:t>  Controlling Avian Influenza in all its forms H5/H7/H9</a:t>
            </a:r>
          </a:p>
          <a:p>
            <a:pPr marL="457200" lvl="1" indent="0">
              <a:buNone/>
            </a:pPr>
            <a:endParaRPr lang="en-US" sz="1000" dirty="0">
              <a:solidFill>
                <a:srgbClr val="377C29"/>
              </a:solidFill>
            </a:endParaRPr>
          </a:p>
          <a:p>
            <a:pPr lvl="1">
              <a:buFont typeface="Wingdings" pitchFamily="2" charset="2"/>
              <a:buChar char="Ø"/>
            </a:pPr>
            <a:r>
              <a:rPr lang="en-US" sz="2200" dirty="0" smtClean="0">
                <a:solidFill>
                  <a:srgbClr val="377C29"/>
                </a:solidFill>
              </a:rPr>
              <a:t>  Controlling Newcastle</a:t>
            </a:r>
          </a:p>
          <a:p>
            <a:pPr marL="457200" lvl="1" indent="0">
              <a:buNone/>
            </a:pPr>
            <a:endParaRPr lang="en-US" sz="1000" dirty="0" smtClean="0">
              <a:solidFill>
                <a:srgbClr val="377C29"/>
              </a:solidFill>
            </a:endParaRPr>
          </a:p>
          <a:p>
            <a:pPr lvl="1">
              <a:buFont typeface="Wingdings" pitchFamily="2" charset="2"/>
              <a:buChar char="Ø"/>
            </a:pPr>
            <a:r>
              <a:rPr lang="en-US" sz="2200" dirty="0" smtClean="0">
                <a:solidFill>
                  <a:srgbClr val="377C29"/>
                </a:solidFill>
              </a:rPr>
              <a:t>  Reduction of Feed Conversion to 1.6 or lower</a:t>
            </a:r>
          </a:p>
          <a:p>
            <a:pPr marL="457200" lvl="1" indent="0">
              <a:buNone/>
            </a:pPr>
            <a:endParaRPr lang="en-US" sz="1000" dirty="0" smtClean="0">
              <a:solidFill>
                <a:srgbClr val="377C29"/>
              </a:solidFill>
            </a:endParaRPr>
          </a:p>
          <a:p>
            <a:pPr lvl="1">
              <a:buFont typeface="Wingdings" pitchFamily="2" charset="2"/>
              <a:buChar char="Ø"/>
            </a:pPr>
            <a:r>
              <a:rPr lang="en-US" sz="2200" dirty="0" smtClean="0">
                <a:solidFill>
                  <a:srgbClr val="377C29"/>
                </a:solidFill>
              </a:rPr>
              <a:t>  Increase of day-old chicks per hen housed to 135 or better   </a:t>
            </a:r>
          </a:p>
          <a:p>
            <a:pPr>
              <a:buFont typeface="Arial" pitchFamily="34" charset="0"/>
              <a:buChar char="•"/>
            </a:pPr>
            <a:endParaRPr lang="en-US" sz="2200" dirty="0" smtClean="0">
              <a:solidFill>
                <a:srgbClr val="377C29"/>
              </a:solidFill>
            </a:endParaRPr>
          </a:p>
          <a:p>
            <a:pPr>
              <a:buNone/>
            </a:pPr>
            <a:endParaRPr lang="en-US" sz="2200"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a:t>
            </a:r>
            <a:r>
              <a:rPr lang="en-US" dirty="0" smtClean="0"/>
              <a:t>- Musa Freiji    </a:t>
            </a:r>
          </a:p>
          <a:p>
            <a:pPr>
              <a:defRPr/>
            </a:pPr>
            <a:fld id="{CC2AD8B0-6CA0-484C-9FBC-C3C9663CE4ED}" type="slidenum">
              <a:rPr lang="en-US" smtClean="0"/>
              <a:pPr>
                <a:defRPr/>
              </a:pPr>
              <a:t>14</a:t>
            </a:fld>
            <a:endParaRPr lang="en-US" dirty="0"/>
          </a:p>
        </p:txBody>
      </p:sp>
    </p:spTree>
    <p:extLst>
      <p:ext uri="{BB962C8B-B14F-4D97-AF65-F5344CB8AC3E}">
        <p14:creationId xmlns:p14="http://schemas.microsoft.com/office/powerpoint/2010/main" val="273940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20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20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20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20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fade">
                                      <p:cBhvr>
                                        <p:cTn id="37" dur="2000"/>
                                        <p:tgtEl>
                                          <p:spTgt spid="6">
                                            <p:txEl>
                                              <p:pRg st="10" end="10"/>
                                            </p:txEl>
                                          </p:spTgt>
                                        </p:tgtEl>
                                      </p:cBhvr>
                                    </p:animEffect>
                                  </p:childTnLst>
                                  <p:subTnLst>
                                    <p:animClr clrSpc="rgb" dir="cw">
                                      <p:cBhvr override="childStyle">
                                        <p:cTn dur="1" fill="hold" display="0" masterRel="nextClick" afterEffect="1"/>
                                        <p:tgtEl>
                                          <p:spTgt spid="6">
                                            <p:txEl>
                                              <p:pRg st="10" end="10"/>
                                            </p:txEl>
                                          </p:spTgt>
                                        </p:tgtEl>
                                        <p:attrNameLst>
                                          <p:attrName>ppt_c</p:attrName>
                                        </p:attrNameLst>
                                      </p:cBhvr>
                                      <p:to>
                                        <a:srgbClr val="BCC945"/>
                                      </p:to>
                                    </p:animClr>
                                  </p:sub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12" end="12"/>
                                            </p:txEl>
                                          </p:spTgt>
                                        </p:tgtEl>
                                        <p:attrNameLst>
                                          <p:attrName>style.visibility</p:attrName>
                                        </p:attrNameLst>
                                      </p:cBhvr>
                                      <p:to>
                                        <p:strVal val="visible"/>
                                      </p:to>
                                    </p:set>
                                    <p:animEffect transition="in" filter="fade">
                                      <p:cBhvr>
                                        <p:cTn id="42" dur="2000"/>
                                        <p:tgtEl>
                                          <p:spTgt spid="6">
                                            <p:txEl>
                                              <p:pRg st="12" end="12"/>
                                            </p:txEl>
                                          </p:spTgt>
                                        </p:tgtEl>
                                      </p:cBhvr>
                                    </p:animEffect>
                                  </p:childTnLst>
                                  <p:subTnLst>
                                    <p:animClr clrSpc="rgb" dir="cw">
                                      <p:cBhvr override="childStyle">
                                        <p:cTn dur="1" fill="hold" display="0" masterRel="nextClick" afterEffect="1"/>
                                        <p:tgtEl>
                                          <p:spTgt spid="6">
                                            <p:txEl>
                                              <p:pRg st="12" end="12"/>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256309"/>
            <a:ext cx="8686800" cy="838200"/>
          </a:xfrm>
        </p:spPr>
        <p:txBody>
          <a:bodyPr>
            <a:noAutofit/>
          </a:bodyPr>
          <a:lstStyle/>
          <a:p>
            <a:r>
              <a:rPr lang="en-US" sz="4000" b="1" dirty="0">
                <a:solidFill>
                  <a:srgbClr val="377C29"/>
                </a:solidFill>
              </a:rPr>
              <a:t>Conditions to develop the production </a:t>
            </a:r>
            <a:br>
              <a:rPr lang="en-US" sz="4000" b="1" dirty="0">
                <a:solidFill>
                  <a:srgbClr val="377C29"/>
                </a:solidFill>
              </a:rPr>
            </a:br>
            <a:r>
              <a:rPr lang="en-US" sz="4000" b="1" dirty="0">
                <a:solidFill>
                  <a:srgbClr val="377C29"/>
                </a:solidFill>
              </a:rPr>
              <a:t>of the poultry meat sector </a:t>
            </a:r>
            <a:r>
              <a:rPr lang="en-US" sz="2200" b="1" dirty="0">
                <a:solidFill>
                  <a:srgbClr val="377C29"/>
                </a:solidFill>
              </a:rPr>
              <a:t>(Cont.)</a:t>
            </a:r>
            <a:endParaRPr lang="en-US" sz="4000" b="1" dirty="0">
              <a:solidFill>
                <a:srgbClr val="377C29"/>
              </a:solidFill>
            </a:endParaRPr>
          </a:p>
        </p:txBody>
      </p:sp>
      <p:sp>
        <p:nvSpPr>
          <p:cNvPr id="6" name="Content Placeholder 2"/>
          <p:cNvSpPr>
            <a:spLocks noGrp="1"/>
          </p:cNvSpPr>
          <p:nvPr>
            <p:ph idx="1"/>
          </p:nvPr>
        </p:nvSpPr>
        <p:spPr>
          <a:xfrm>
            <a:off x="457200" y="1511383"/>
            <a:ext cx="8458200" cy="4596245"/>
          </a:xfrm>
        </p:spPr>
        <p:txBody>
          <a:bodyPr>
            <a:normAutofit lnSpcReduction="10000"/>
          </a:bodyPr>
          <a:lstStyle/>
          <a:p>
            <a:pPr marL="0" indent="0" algn="just">
              <a:buNone/>
            </a:pPr>
            <a:r>
              <a:rPr lang="en-US" sz="2200" dirty="0" smtClean="0">
                <a:solidFill>
                  <a:srgbClr val="377C29"/>
                </a:solidFill>
              </a:rPr>
              <a:t>These reductions in cost cannot be achieved without the following measures imposed by governments:</a:t>
            </a:r>
          </a:p>
          <a:p>
            <a:pPr marL="0" indent="0" algn="just">
              <a:buNone/>
            </a:pPr>
            <a:endParaRPr lang="en-US" sz="2200" dirty="0">
              <a:solidFill>
                <a:srgbClr val="377C29"/>
              </a:solidFill>
            </a:endParaRPr>
          </a:p>
          <a:p>
            <a:pPr marL="457200" indent="-457200" algn="just">
              <a:buFont typeface="+mj-lt"/>
              <a:buAutoNum type="alphaLcPeriod"/>
            </a:pPr>
            <a:r>
              <a:rPr lang="en-US" sz="2200" dirty="0" smtClean="0">
                <a:solidFill>
                  <a:srgbClr val="377C29"/>
                </a:solidFill>
              </a:rPr>
              <a:t>Impose minimum distances between poultry farms. Example: 25 Km from any grand parent farm, 10 Km from any parent farm, 5 Km from any layer farm and 3 Km from any broiler farm.</a:t>
            </a:r>
          </a:p>
          <a:p>
            <a:pPr marL="457200" indent="-457200" algn="just">
              <a:buFont typeface="+mj-lt"/>
              <a:buAutoNum type="alphaLcPeriod"/>
            </a:pPr>
            <a:endParaRPr lang="en-US" sz="2200" dirty="0" smtClean="0">
              <a:solidFill>
                <a:srgbClr val="377C29"/>
              </a:solidFill>
            </a:endParaRPr>
          </a:p>
          <a:p>
            <a:pPr marL="457200" indent="-457200" algn="just">
              <a:buFont typeface="+mj-lt"/>
              <a:buAutoNum type="alphaLcPeriod"/>
            </a:pPr>
            <a:r>
              <a:rPr lang="en-US" sz="2200" dirty="0" smtClean="0">
                <a:solidFill>
                  <a:srgbClr val="377C29"/>
                </a:solidFill>
              </a:rPr>
              <a:t>Impose one age group on any one farm or site (within a complex).</a:t>
            </a:r>
          </a:p>
          <a:p>
            <a:pPr marL="457200" indent="-457200" algn="just">
              <a:buFont typeface="+mj-lt"/>
              <a:buAutoNum type="alphaLcPeriod"/>
            </a:pPr>
            <a:endParaRPr lang="en-US" sz="2200" dirty="0" smtClean="0">
              <a:solidFill>
                <a:srgbClr val="377C29"/>
              </a:solidFill>
            </a:endParaRPr>
          </a:p>
          <a:p>
            <a:pPr marL="457200" indent="-457200" algn="just">
              <a:buFont typeface="+mj-lt"/>
              <a:buAutoNum type="alphaLcPeriod"/>
            </a:pPr>
            <a:r>
              <a:rPr lang="en-US" sz="2200" dirty="0" smtClean="0">
                <a:solidFill>
                  <a:srgbClr val="377C29"/>
                </a:solidFill>
              </a:rPr>
              <a:t>Impose strict biosecurity measures including farm structures, fences, rodent and insect control, approved vaccine use, salmonella reduction plan, veterinary authority regular surveillance scheme and stamping out measures.</a:t>
            </a:r>
          </a:p>
          <a:p>
            <a:pPr algn="just">
              <a:buNone/>
            </a:pPr>
            <a:endParaRPr lang="en-US" sz="2200"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 </a:t>
            </a:r>
            <a:r>
              <a:rPr lang="en-US" dirty="0" smtClean="0"/>
              <a:t>Musa Freiji    </a:t>
            </a:r>
          </a:p>
          <a:p>
            <a:pPr>
              <a:defRPr/>
            </a:pPr>
            <a:fld id="{CC2AD8B0-6CA0-484C-9FBC-C3C9663CE4ED}" type="slidenum">
              <a:rPr lang="en-US" smtClean="0"/>
              <a:pPr>
                <a:defRPr/>
              </a:pPr>
              <a:t>15</a:t>
            </a:fld>
            <a:endParaRPr lang="en-US" dirty="0"/>
          </a:p>
        </p:txBody>
      </p:sp>
    </p:spTree>
    <p:extLst>
      <p:ext uri="{BB962C8B-B14F-4D97-AF65-F5344CB8AC3E}">
        <p14:creationId xmlns:p14="http://schemas.microsoft.com/office/powerpoint/2010/main" val="370241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20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20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20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20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152400"/>
            <a:ext cx="8686800" cy="838200"/>
          </a:xfrm>
        </p:spPr>
        <p:txBody>
          <a:bodyPr>
            <a:noAutofit/>
          </a:bodyPr>
          <a:lstStyle/>
          <a:p>
            <a:r>
              <a:rPr lang="en-US" sz="4000" b="1" dirty="0">
                <a:solidFill>
                  <a:srgbClr val="377C29"/>
                </a:solidFill>
              </a:rPr>
              <a:t>Conditions to develop the production </a:t>
            </a:r>
            <a:br>
              <a:rPr lang="en-US" sz="4000" b="1" dirty="0">
                <a:solidFill>
                  <a:srgbClr val="377C29"/>
                </a:solidFill>
              </a:rPr>
            </a:br>
            <a:r>
              <a:rPr lang="en-US" sz="4000" b="1" dirty="0">
                <a:solidFill>
                  <a:srgbClr val="377C29"/>
                </a:solidFill>
              </a:rPr>
              <a:t>of the poultry meat </a:t>
            </a:r>
            <a:r>
              <a:rPr lang="en-US" sz="4000" b="1" dirty="0" smtClean="0">
                <a:solidFill>
                  <a:srgbClr val="377C29"/>
                </a:solidFill>
              </a:rPr>
              <a:t>sector </a:t>
            </a:r>
            <a:r>
              <a:rPr lang="en-US" sz="2200" b="1" dirty="0" smtClean="0">
                <a:solidFill>
                  <a:srgbClr val="377C29"/>
                </a:solidFill>
              </a:rPr>
              <a:t>(Cont.)</a:t>
            </a:r>
            <a:endParaRPr lang="en-US" sz="4000" b="1" dirty="0">
              <a:solidFill>
                <a:srgbClr val="377C29"/>
              </a:solidFill>
            </a:endParaRPr>
          </a:p>
        </p:txBody>
      </p:sp>
      <p:sp>
        <p:nvSpPr>
          <p:cNvPr id="6" name="Content Placeholder 2"/>
          <p:cNvSpPr>
            <a:spLocks noGrp="1"/>
          </p:cNvSpPr>
          <p:nvPr>
            <p:ph idx="1"/>
          </p:nvPr>
        </p:nvSpPr>
        <p:spPr>
          <a:xfrm>
            <a:off x="712694" y="1386099"/>
            <a:ext cx="7866529" cy="4972050"/>
          </a:xfrm>
        </p:spPr>
        <p:txBody>
          <a:bodyPr>
            <a:noAutofit/>
          </a:bodyPr>
          <a:lstStyle/>
          <a:p>
            <a:pPr marL="0" indent="0">
              <a:buNone/>
            </a:pPr>
            <a:r>
              <a:rPr lang="en-US" sz="2200" b="1" dirty="0">
                <a:solidFill>
                  <a:srgbClr val="377C29"/>
                </a:solidFill>
              </a:rPr>
              <a:t>Reduction of cost of production:</a:t>
            </a:r>
          </a:p>
          <a:p>
            <a:pPr marL="0" indent="0">
              <a:buNone/>
            </a:pPr>
            <a:endParaRPr lang="en-US" sz="1500" dirty="0" smtClean="0">
              <a:solidFill>
                <a:srgbClr val="377C29"/>
              </a:solidFill>
            </a:endParaRPr>
          </a:p>
          <a:p>
            <a:pPr marL="457200" indent="-457200">
              <a:buFont typeface="+mj-lt"/>
              <a:buAutoNum type="arabicParenR" startAt="2"/>
            </a:pPr>
            <a:r>
              <a:rPr lang="en-US" sz="2200" dirty="0" smtClean="0">
                <a:solidFill>
                  <a:srgbClr val="377C29"/>
                </a:solidFill>
              </a:rPr>
              <a:t>Local production of feed ingredients may reduce the cost by a     further </a:t>
            </a:r>
            <a:r>
              <a:rPr lang="en-US" sz="2200" dirty="0">
                <a:solidFill>
                  <a:srgbClr val="377C29"/>
                </a:solidFill>
              </a:rPr>
              <a:t>2</a:t>
            </a:r>
            <a:r>
              <a:rPr lang="en-US" sz="2200" dirty="0" smtClean="0">
                <a:solidFill>
                  <a:srgbClr val="377C29"/>
                </a:solidFill>
              </a:rPr>
              <a:t>0 %.</a:t>
            </a:r>
          </a:p>
          <a:p>
            <a:pPr marL="0" indent="0">
              <a:buNone/>
            </a:pPr>
            <a:endParaRPr lang="en-US" sz="2200" dirty="0" smtClean="0">
              <a:solidFill>
                <a:srgbClr val="377C29"/>
              </a:solidFill>
            </a:endParaRPr>
          </a:p>
          <a:p>
            <a:pPr lvl="1">
              <a:buFont typeface="Wingdings" pitchFamily="2" charset="2"/>
              <a:buChar char="Ø"/>
            </a:pPr>
            <a:r>
              <a:rPr lang="en-US" sz="2200" dirty="0" smtClean="0">
                <a:solidFill>
                  <a:srgbClr val="377C29"/>
                </a:solidFill>
              </a:rPr>
              <a:t>Ethanol production from corn in USA resulted in increase in cost of corn and oil seeds.</a:t>
            </a:r>
          </a:p>
          <a:p>
            <a:pPr marL="457200" lvl="1" indent="0">
              <a:buNone/>
            </a:pPr>
            <a:endParaRPr lang="en-US" sz="1000" dirty="0">
              <a:solidFill>
                <a:srgbClr val="377C29"/>
              </a:solidFill>
            </a:endParaRPr>
          </a:p>
          <a:p>
            <a:pPr lvl="1">
              <a:buFont typeface="Wingdings" pitchFamily="2" charset="2"/>
              <a:buChar char="Ø"/>
            </a:pPr>
            <a:r>
              <a:rPr lang="en-US" sz="2200" dirty="0" smtClean="0">
                <a:solidFill>
                  <a:srgbClr val="377C29"/>
                </a:solidFill>
              </a:rPr>
              <a:t>USA is adamant about doubling its ethanol production by year 2015 compared to year 2009.</a:t>
            </a:r>
          </a:p>
          <a:p>
            <a:pPr marL="457200" lvl="1" indent="0">
              <a:buNone/>
            </a:pPr>
            <a:endParaRPr lang="en-US" sz="1000" dirty="0">
              <a:solidFill>
                <a:srgbClr val="377C29"/>
              </a:solidFill>
            </a:endParaRPr>
          </a:p>
          <a:p>
            <a:pPr lvl="1">
              <a:buFont typeface="Wingdings" pitchFamily="2" charset="2"/>
              <a:buChar char="Ø"/>
            </a:pPr>
            <a:r>
              <a:rPr lang="en-US" sz="2200" dirty="0" smtClean="0">
                <a:solidFill>
                  <a:srgbClr val="377C29"/>
                </a:solidFill>
              </a:rPr>
              <a:t>This policy will result in escalating corn and soya prices with time.  </a:t>
            </a:r>
          </a:p>
          <a:p>
            <a:pPr>
              <a:buFont typeface="Arial" pitchFamily="34" charset="0"/>
              <a:buChar char="•"/>
            </a:pPr>
            <a:endParaRPr lang="en-US" sz="2200" dirty="0" smtClean="0">
              <a:solidFill>
                <a:srgbClr val="377C29"/>
              </a:solidFill>
            </a:endParaRPr>
          </a:p>
          <a:p>
            <a:pPr>
              <a:buNone/>
            </a:pPr>
            <a:r>
              <a:rPr lang="en-US" sz="2200" dirty="0" smtClean="0">
                <a:solidFill>
                  <a:srgbClr val="377C29"/>
                </a:solidFill>
              </a:rPr>
              <a:t>	</a:t>
            </a:r>
            <a:endParaRPr lang="en-US" sz="2200"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a:t>
            </a:r>
            <a:r>
              <a:rPr lang="en-US" dirty="0" smtClean="0"/>
              <a:t>- Musa Freiji    </a:t>
            </a:r>
          </a:p>
          <a:p>
            <a:pPr>
              <a:defRPr/>
            </a:pPr>
            <a:fld id="{CC2AD8B0-6CA0-484C-9FBC-C3C9663CE4ED}" type="slidenum">
              <a:rPr lang="en-US" smtClean="0"/>
              <a:pPr>
                <a:defRPr/>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20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20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20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31694" y="100445"/>
            <a:ext cx="8686800" cy="838200"/>
          </a:xfrm>
        </p:spPr>
        <p:txBody>
          <a:bodyPr>
            <a:normAutofit fontScale="90000"/>
          </a:bodyPr>
          <a:lstStyle/>
          <a:p>
            <a:r>
              <a:rPr lang="en-US" b="1" dirty="0">
                <a:solidFill>
                  <a:srgbClr val="377C29"/>
                </a:solidFill>
              </a:rPr>
              <a:t>Conditions to develop the production </a:t>
            </a:r>
            <a:br>
              <a:rPr lang="en-US" b="1" dirty="0">
                <a:solidFill>
                  <a:srgbClr val="377C29"/>
                </a:solidFill>
              </a:rPr>
            </a:br>
            <a:r>
              <a:rPr lang="en-US" b="1" dirty="0">
                <a:solidFill>
                  <a:srgbClr val="377C29"/>
                </a:solidFill>
              </a:rPr>
              <a:t>of the poultry meat sector </a:t>
            </a:r>
            <a:r>
              <a:rPr lang="en-US" sz="2800" b="1" dirty="0">
                <a:solidFill>
                  <a:srgbClr val="377C29"/>
                </a:solidFill>
              </a:rPr>
              <a:t>(Cont.)</a:t>
            </a:r>
            <a:endParaRPr lang="en-US" sz="2700" dirty="0">
              <a:solidFill>
                <a:srgbClr val="377C29"/>
              </a:solidFill>
            </a:endParaRPr>
          </a:p>
        </p:txBody>
      </p:sp>
      <p:sp>
        <p:nvSpPr>
          <p:cNvPr id="6" name="Content Placeholder 2"/>
          <p:cNvSpPr>
            <a:spLocks noGrp="1"/>
          </p:cNvSpPr>
          <p:nvPr>
            <p:ph idx="1"/>
          </p:nvPr>
        </p:nvSpPr>
        <p:spPr>
          <a:xfrm>
            <a:off x="660739" y="1210777"/>
            <a:ext cx="7924800" cy="5093094"/>
          </a:xfrm>
        </p:spPr>
        <p:txBody>
          <a:bodyPr>
            <a:noAutofit/>
          </a:bodyPr>
          <a:lstStyle/>
          <a:p>
            <a:pPr marL="0" indent="0" algn="just">
              <a:buNone/>
            </a:pPr>
            <a:r>
              <a:rPr lang="en-US" sz="2200" b="1" dirty="0">
                <a:solidFill>
                  <a:srgbClr val="377C29"/>
                </a:solidFill>
              </a:rPr>
              <a:t>Reduction of cost of production:</a:t>
            </a:r>
          </a:p>
          <a:p>
            <a:pPr marL="0" indent="0" algn="just">
              <a:buNone/>
            </a:pPr>
            <a:endParaRPr lang="en-US" sz="1500" dirty="0">
              <a:solidFill>
                <a:srgbClr val="377C29"/>
              </a:solidFill>
            </a:endParaRPr>
          </a:p>
          <a:p>
            <a:pPr marL="457200" indent="-457200" algn="just">
              <a:buFont typeface="+mj-lt"/>
              <a:buAutoNum type="arabicParenR" startAt="3"/>
            </a:pPr>
            <a:r>
              <a:rPr lang="en-US" sz="2200" dirty="0" smtClean="0">
                <a:solidFill>
                  <a:srgbClr val="377C29"/>
                </a:solidFill>
              </a:rPr>
              <a:t>Therefore plantation of corn &amp; oil seeds is becoming more </a:t>
            </a:r>
          </a:p>
          <a:p>
            <a:pPr marL="0" indent="0" algn="just">
              <a:buNone/>
            </a:pPr>
            <a:r>
              <a:rPr lang="en-US" sz="2200" dirty="0">
                <a:solidFill>
                  <a:srgbClr val="377C29"/>
                </a:solidFill>
              </a:rPr>
              <a:t> </a:t>
            </a:r>
            <a:r>
              <a:rPr lang="en-US" sz="2200" dirty="0" smtClean="0">
                <a:solidFill>
                  <a:srgbClr val="377C29"/>
                </a:solidFill>
              </a:rPr>
              <a:t>       feasible; example:</a:t>
            </a:r>
          </a:p>
          <a:p>
            <a:pPr marL="0" indent="0" algn="just">
              <a:buNone/>
            </a:pPr>
            <a:endParaRPr lang="en-US" sz="1000" dirty="0" smtClean="0">
              <a:solidFill>
                <a:srgbClr val="377C29"/>
              </a:solidFill>
            </a:endParaRPr>
          </a:p>
          <a:p>
            <a:pPr lvl="1" algn="just">
              <a:buFont typeface="Wingdings" pitchFamily="2" charset="2"/>
              <a:buChar char="Ø"/>
            </a:pPr>
            <a:r>
              <a:rPr lang="en-US" sz="2000" dirty="0" smtClean="0">
                <a:solidFill>
                  <a:srgbClr val="377C29"/>
                </a:solidFill>
              </a:rPr>
              <a:t>Sudan is a long time producer of sorghum, sesame and peanut.</a:t>
            </a:r>
          </a:p>
          <a:p>
            <a:pPr marL="457200" lvl="1" indent="0" algn="just">
              <a:buNone/>
            </a:pPr>
            <a:endParaRPr lang="en-US" sz="1000" dirty="0" smtClean="0">
              <a:solidFill>
                <a:srgbClr val="377C29"/>
              </a:solidFill>
            </a:endParaRPr>
          </a:p>
          <a:p>
            <a:pPr lvl="1" algn="just">
              <a:buFont typeface="Wingdings" pitchFamily="2" charset="2"/>
              <a:buChar char="Ø"/>
            </a:pPr>
            <a:r>
              <a:rPr lang="en-US" sz="2000" dirty="0" smtClean="0">
                <a:solidFill>
                  <a:srgbClr val="377C29"/>
                </a:solidFill>
              </a:rPr>
              <a:t>Only 60 million hectares out of 135 million arable land </a:t>
            </a:r>
          </a:p>
          <a:p>
            <a:pPr algn="just">
              <a:buNone/>
            </a:pPr>
            <a:r>
              <a:rPr lang="en-US" sz="2000" dirty="0">
                <a:solidFill>
                  <a:srgbClr val="377C29"/>
                </a:solidFill>
              </a:rPr>
              <a:t> </a:t>
            </a:r>
            <a:r>
              <a:rPr lang="en-US" sz="2000" dirty="0" smtClean="0">
                <a:solidFill>
                  <a:srgbClr val="377C29"/>
                </a:solidFill>
              </a:rPr>
              <a:t>       are presently planted in Sudan.</a:t>
            </a:r>
          </a:p>
          <a:p>
            <a:pPr algn="just">
              <a:buNone/>
            </a:pPr>
            <a:endParaRPr lang="en-US" sz="1000" dirty="0" smtClean="0">
              <a:solidFill>
                <a:srgbClr val="377C29"/>
              </a:solidFill>
            </a:endParaRPr>
          </a:p>
          <a:p>
            <a:pPr lvl="1" algn="just">
              <a:buFont typeface="Wingdings" pitchFamily="2" charset="2"/>
              <a:buChar char="Ø"/>
            </a:pPr>
            <a:r>
              <a:rPr lang="en-US" sz="2000" dirty="0" smtClean="0">
                <a:solidFill>
                  <a:srgbClr val="377C29"/>
                </a:solidFill>
              </a:rPr>
              <a:t>Sudan enjoys two Nile rivers and excellent fertile land and </a:t>
            </a:r>
          </a:p>
          <a:p>
            <a:pPr algn="just">
              <a:buNone/>
            </a:pPr>
            <a:r>
              <a:rPr lang="en-US" sz="2000" dirty="0">
                <a:solidFill>
                  <a:srgbClr val="377C29"/>
                </a:solidFill>
              </a:rPr>
              <a:t> </a:t>
            </a:r>
            <a:r>
              <a:rPr lang="en-US" sz="2000" dirty="0" smtClean="0">
                <a:solidFill>
                  <a:srgbClr val="377C29"/>
                </a:solidFill>
              </a:rPr>
              <a:t>       underground water.</a:t>
            </a:r>
          </a:p>
          <a:p>
            <a:pPr algn="just">
              <a:buNone/>
            </a:pPr>
            <a:endParaRPr lang="en-US" sz="1000" dirty="0" smtClean="0">
              <a:solidFill>
                <a:srgbClr val="377C29"/>
              </a:solidFill>
            </a:endParaRPr>
          </a:p>
          <a:p>
            <a:pPr lvl="1" algn="just">
              <a:buFont typeface="Wingdings" pitchFamily="2" charset="2"/>
              <a:buChar char="Ø"/>
            </a:pPr>
            <a:r>
              <a:rPr lang="en-US" sz="2000" dirty="0" smtClean="0">
                <a:solidFill>
                  <a:srgbClr val="377C29"/>
                </a:solidFill>
              </a:rPr>
              <a:t>Many African countries enjoy cultivation conditions similar or better than Sudan, such as </a:t>
            </a:r>
            <a:r>
              <a:rPr lang="en-US" sz="2000" dirty="0">
                <a:solidFill>
                  <a:srgbClr val="377C29"/>
                </a:solidFill>
              </a:rPr>
              <a:t>E</a:t>
            </a:r>
            <a:r>
              <a:rPr lang="en-US" sz="2000" dirty="0" smtClean="0">
                <a:solidFill>
                  <a:srgbClr val="377C29"/>
                </a:solidFill>
              </a:rPr>
              <a:t>thiopia, Zambia, Angola, etc. </a:t>
            </a:r>
          </a:p>
          <a:p>
            <a:pPr marL="0" indent="0" algn="just">
              <a:buNone/>
            </a:pPr>
            <a:endParaRPr lang="en-US" sz="2200" dirty="0" smtClean="0">
              <a:solidFill>
                <a:srgbClr val="377C29"/>
              </a:solidFill>
            </a:endParaRPr>
          </a:p>
          <a:p>
            <a:pPr algn="just">
              <a:buNone/>
            </a:pPr>
            <a:r>
              <a:rPr lang="en-US" sz="2200" dirty="0" smtClean="0">
                <a:solidFill>
                  <a:srgbClr val="377C29"/>
                </a:solidFill>
              </a:rPr>
              <a:t>	</a:t>
            </a:r>
            <a:endParaRPr lang="en-US" sz="2200"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a:t>
            </a:r>
            <a:r>
              <a:rPr lang="en-US" dirty="0" smtClean="0"/>
              <a:t>- Musa Freiji    </a:t>
            </a:r>
          </a:p>
          <a:p>
            <a:pPr>
              <a:defRPr/>
            </a:pPr>
            <a:fld id="{CC2AD8B0-6CA0-484C-9FBC-C3C9663CE4ED}" type="slidenum">
              <a:rPr lang="en-US" smtClean="0"/>
              <a:pPr>
                <a:defRPr/>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subTnLst>
                                    <p:animClr clrSpc="rgb" dir="cw">
                                      <p:cBhvr override="childStyle">
                                        <p:cTn dur="1" fill="hold" display="0" masterRel="nextClick" afterEffect="1"/>
                                        <p:tgtEl>
                                          <p:spTgt spid="6">
                                            <p:txEl>
                                              <p:pRg st="3" end="3"/>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2000"/>
                                        <p:tgtEl>
                                          <p:spTgt spid="6">
                                            <p:txEl>
                                              <p:pRg st="5" end="5"/>
                                            </p:txEl>
                                          </p:spTgt>
                                        </p:tgtEl>
                                      </p:cBhvr>
                                    </p:animEffect>
                                  </p:childTnLst>
                                  <p:subTnLst>
                                    <p:animClr clrSpc="rgb" dir="cw">
                                      <p:cBhvr override="childStyle">
                                        <p:cTn dur="1" fill="hold" display="0" masterRel="nextClick" afterEffect="1"/>
                                        <p:tgtEl>
                                          <p:spTgt spid="6">
                                            <p:txEl>
                                              <p:pRg st="5" end="5"/>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2000"/>
                                        <p:tgtEl>
                                          <p:spTgt spid="6">
                                            <p:txEl>
                                              <p:pRg st="7" end="7"/>
                                            </p:txEl>
                                          </p:spTgt>
                                        </p:tgtEl>
                                      </p:cBhvr>
                                    </p:animEffect>
                                  </p:childTnLst>
                                  <p:subTnLst>
                                    <p:animClr clrSpc="rgb" dir="cw">
                                      <p:cBhvr override="childStyle">
                                        <p:cTn dur="1" fill="hold" display="0" masterRel="nextClick" afterEffect="1"/>
                                        <p:tgtEl>
                                          <p:spTgt spid="6">
                                            <p:txEl>
                                              <p:pRg st="7" end="7"/>
                                            </p:txEl>
                                          </p:spTgt>
                                        </p:tgtEl>
                                        <p:attrNameLst>
                                          <p:attrName>ppt_c</p:attrName>
                                        </p:attrNameLst>
                                      </p:cBhvr>
                                      <p:to>
                                        <a:srgbClr val="BCC945"/>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20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10" end="10"/>
                                            </p:txEl>
                                          </p:spTgt>
                                        </p:tgtEl>
                                        <p:attrNameLst>
                                          <p:attrName>style.visibility</p:attrName>
                                        </p:attrNameLst>
                                      </p:cBhvr>
                                      <p:to>
                                        <p:strVal val="visible"/>
                                      </p:to>
                                    </p:set>
                                    <p:animEffect transition="in" filter="fade">
                                      <p:cBhvr>
                                        <p:cTn id="42" dur="2000"/>
                                        <p:tgtEl>
                                          <p:spTgt spid="6">
                                            <p:txEl>
                                              <p:pRg st="10" end="10"/>
                                            </p:txEl>
                                          </p:spTgt>
                                        </p:tgtEl>
                                      </p:cBhvr>
                                    </p:animEffect>
                                  </p:childTnLst>
                                  <p:subTnLst>
                                    <p:animClr clrSpc="rgb" dir="cw">
                                      <p:cBhvr override="childStyle">
                                        <p:cTn dur="1" fill="hold" display="0" masterRel="nextClick" afterEffect="1"/>
                                        <p:tgtEl>
                                          <p:spTgt spid="6">
                                            <p:txEl>
                                              <p:pRg st="10" end="10"/>
                                            </p:txEl>
                                          </p:spTgt>
                                        </p:tgtEl>
                                        <p:attrNameLst>
                                          <p:attrName>ppt_c</p:attrName>
                                        </p:attrNameLst>
                                      </p:cBhvr>
                                      <p:to>
                                        <a:srgbClr val="BCC945"/>
                                      </p:to>
                                    </p:animClr>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1" end="11"/>
                                            </p:txEl>
                                          </p:spTgt>
                                        </p:tgtEl>
                                        <p:attrNameLst>
                                          <p:attrName>style.visibility</p:attrName>
                                        </p:attrNameLst>
                                      </p:cBhvr>
                                      <p:to>
                                        <p:strVal val="visible"/>
                                      </p:to>
                                    </p:set>
                                    <p:animEffect transition="in" filter="fade">
                                      <p:cBhvr>
                                        <p:cTn id="47" dur="2000"/>
                                        <p:tgtEl>
                                          <p:spTgt spid="6">
                                            <p:txEl>
                                              <p:pRg st="11" end="11"/>
                                            </p:txEl>
                                          </p:spTgt>
                                        </p:tgtEl>
                                      </p:cBhvr>
                                    </p:animEffect>
                                  </p:childTnLst>
                                  <p:subTnLst>
                                    <p:animClr clrSpc="rgb" dir="cw">
                                      <p:cBhvr override="childStyle">
                                        <p:cTn dur="1" fill="hold" display="0" masterRel="nextClick" afterEffect="1"/>
                                        <p:tgtEl>
                                          <p:spTgt spid="6">
                                            <p:txEl>
                                              <p:pRg st="11" end="11"/>
                                            </p:txEl>
                                          </p:spTgt>
                                        </p:tgtEl>
                                        <p:attrNameLst>
                                          <p:attrName>ppt_c</p:attrName>
                                        </p:attrNameLst>
                                      </p:cBhvr>
                                      <p:to>
                                        <a:srgbClr val="BCC945"/>
                                      </p:to>
                                    </p:animClr>
                                  </p:sub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13" end="13"/>
                                            </p:txEl>
                                          </p:spTgt>
                                        </p:tgtEl>
                                        <p:attrNameLst>
                                          <p:attrName>style.visibility</p:attrName>
                                        </p:attrNameLst>
                                      </p:cBhvr>
                                      <p:to>
                                        <p:strVal val="visible"/>
                                      </p:to>
                                    </p:set>
                                    <p:animEffect transition="in" filter="fade">
                                      <p:cBhvr>
                                        <p:cTn id="52" dur="2000"/>
                                        <p:tgtEl>
                                          <p:spTgt spid="6">
                                            <p:txEl>
                                              <p:pRg st="13" end="13"/>
                                            </p:txEl>
                                          </p:spTgt>
                                        </p:tgtEl>
                                      </p:cBhvr>
                                    </p:animEffect>
                                  </p:childTnLst>
                                  <p:subTnLst>
                                    <p:animClr clrSpc="rgb" dir="cw">
                                      <p:cBhvr override="childStyle">
                                        <p:cTn dur="1" fill="hold" display="0" masterRel="nextClick" afterEffect="1"/>
                                        <p:tgtEl>
                                          <p:spTgt spid="6">
                                            <p:txEl>
                                              <p:pRg st="13" end="13"/>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31694" y="152400"/>
            <a:ext cx="8686800" cy="838200"/>
          </a:xfrm>
        </p:spPr>
        <p:txBody>
          <a:bodyPr>
            <a:normAutofit/>
          </a:bodyPr>
          <a:lstStyle/>
          <a:p>
            <a:r>
              <a:rPr lang="en-US" sz="4000" b="1" dirty="0">
                <a:solidFill>
                  <a:srgbClr val="377C29"/>
                </a:solidFill>
              </a:rPr>
              <a:t>Conclusion</a:t>
            </a:r>
          </a:p>
        </p:txBody>
      </p:sp>
      <p:sp>
        <p:nvSpPr>
          <p:cNvPr id="6" name="Content Placeholder 2"/>
          <p:cNvSpPr>
            <a:spLocks noGrp="1"/>
          </p:cNvSpPr>
          <p:nvPr>
            <p:ph idx="1"/>
          </p:nvPr>
        </p:nvSpPr>
        <p:spPr>
          <a:xfrm>
            <a:off x="331694" y="1112277"/>
            <a:ext cx="8458200" cy="5257800"/>
          </a:xfrm>
        </p:spPr>
        <p:txBody>
          <a:bodyPr>
            <a:normAutofit fontScale="92500"/>
          </a:bodyPr>
          <a:lstStyle/>
          <a:p>
            <a:pPr algn="just">
              <a:buFont typeface="Arial" pitchFamily="34" charset="0"/>
              <a:buChar char="•"/>
            </a:pPr>
            <a:r>
              <a:rPr lang="en-US" sz="2200" dirty="0" smtClean="0">
                <a:solidFill>
                  <a:srgbClr val="377C29"/>
                </a:solidFill>
              </a:rPr>
              <a:t>Poultry meat production will drop to levels equal to demands of fresh poultry meat and live birds unless governments in this region resort to effective import duties on imported poultry meat.</a:t>
            </a:r>
          </a:p>
          <a:p>
            <a:pPr marL="0" indent="0" algn="just">
              <a:buNone/>
            </a:pPr>
            <a:endParaRPr lang="en-US" sz="1000" dirty="0" smtClean="0">
              <a:solidFill>
                <a:srgbClr val="377C29"/>
              </a:solidFill>
            </a:endParaRPr>
          </a:p>
          <a:p>
            <a:pPr algn="just">
              <a:buFont typeface="Arial" pitchFamily="34" charset="0"/>
              <a:buChar char="•"/>
            </a:pPr>
            <a:r>
              <a:rPr lang="en-US" sz="2200" dirty="0" smtClean="0">
                <a:solidFill>
                  <a:srgbClr val="377C29"/>
                </a:solidFill>
              </a:rPr>
              <a:t>Development of poultry meat production requires:</a:t>
            </a:r>
          </a:p>
          <a:p>
            <a:pPr marL="0" indent="0" algn="just">
              <a:buNone/>
            </a:pPr>
            <a:endParaRPr lang="en-US" sz="1000" dirty="0" smtClean="0">
              <a:solidFill>
                <a:srgbClr val="377C29"/>
              </a:solidFill>
            </a:endParaRPr>
          </a:p>
          <a:p>
            <a:pPr lvl="1" algn="just">
              <a:buFont typeface="Calibri" pitchFamily="34" charset="0"/>
              <a:buChar char="‐"/>
            </a:pPr>
            <a:r>
              <a:rPr lang="en-US" sz="2200" dirty="0" smtClean="0">
                <a:solidFill>
                  <a:srgbClr val="377C29"/>
                </a:solidFill>
              </a:rPr>
              <a:t>Protection of the local producers by applying effective tariffs on imports.</a:t>
            </a:r>
          </a:p>
          <a:p>
            <a:pPr marL="457200" lvl="1" indent="0" algn="just">
              <a:buNone/>
            </a:pPr>
            <a:endParaRPr lang="en-US" sz="2200" dirty="0" smtClean="0">
              <a:solidFill>
                <a:srgbClr val="377C29"/>
              </a:solidFill>
            </a:endParaRPr>
          </a:p>
          <a:p>
            <a:pPr lvl="1" algn="just">
              <a:buFont typeface="Calibri" pitchFamily="34" charset="0"/>
              <a:buChar char="‐"/>
            </a:pPr>
            <a:r>
              <a:rPr lang="en-US" sz="2200" dirty="0" smtClean="0">
                <a:solidFill>
                  <a:srgbClr val="377C29"/>
                </a:solidFill>
              </a:rPr>
              <a:t>Reduction of cost of production via:</a:t>
            </a:r>
          </a:p>
          <a:p>
            <a:pPr lvl="2" algn="just">
              <a:buFont typeface="Wingdings" pitchFamily="2" charset="2"/>
              <a:buChar char="Ø"/>
            </a:pPr>
            <a:r>
              <a:rPr lang="en-US" sz="2200" dirty="0" smtClean="0">
                <a:solidFill>
                  <a:srgbClr val="377C29"/>
                </a:solidFill>
              </a:rPr>
              <a:t>Improved productivity.</a:t>
            </a:r>
          </a:p>
          <a:p>
            <a:pPr lvl="2" algn="just">
              <a:buFont typeface="Wingdings" pitchFamily="2" charset="2"/>
              <a:buChar char="Ø"/>
            </a:pPr>
            <a:r>
              <a:rPr lang="en-US" sz="2200" dirty="0" smtClean="0">
                <a:solidFill>
                  <a:srgbClr val="377C29"/>
                </a:solidFill>
              </a:rPr>
              <a:t>Control of Avian Influenza , Newcastle and other contagious diseases.</a:t>
            </a:r>
          </a:p>
          <a:p>
            <a:pPr lvl="2" algn="just">
              <a:buFont typeface="Wingdings" pitchFamily="2" charset="2"/>
              <a:buChar char="Ø"/>
            </a:pPr>
            <a:r>
              <a:rPr lang="en-US" sz="2200" dirty="0" smtClean="0">
                <a:solidFill>
                  <a:srgbClr val="377C29"/>
                </a:solidFill>
              </a:rPr>
              <a:t>Strict Biosecurity measures, with certain enforced ones by governments.</a:t>
            </a:r>
          </a:p>
          <a:p>
            <a:pPr lvl="2" algn="just">
              <a:buFont typeface="Wingdings" pitchFamily="2" charset="2"/>
              <a:buChar char="Ø"/>
            </a:pPr>
            <a:r>
              <a:rPr lang="en-US" sz="2200" dirty="0" smtClean="0">
                <a:solidFill>
                  <a:srgbClr val="377C29"/>
                </a:solidFill>
              </a:rPr>
              <a:t>Production of feed ingredients.</a:t>
            </a:r>
          </a:p>
          <a:p>
            <a:pPr algn="just">
              <a:buNone/>
            </a:pPr>
            <a:r>
              <a:rPr lang="en-US" sz="2200" dirty="0" smtClean="0">
                <a:solidFill>
                  <a:srgbClr val="377C29"/>
                </a:solidFill>
              </a:rPr>
              <a:t>		</a:t>
            </a:r>
            <a:endParaRPr lang="en-US" sz="2200" dirty="0">
              <a:solidFill>
                <a:srgbClr val="377C29"/>
              </a:solidFill>
            </a:endParaRPr>
          </a:p>
        </p:txBody>
      </p:sp>
      <p:sp>
        <p:nvSpPr>
          <p:cNvPr id="4" name="Slide Number Placeholder 3"/>
          <p:cNvSpPr>
            <a:spLocks noGrp="1"/>
          </p:cNvSpPr>
          <p:nvPr>
            <p:ph type="sldNum" sz="quarter" idx="12"/>
          </p:nvPr>
        </p:nvSpPr>
        <p:spPr/>
        <p:txBody>
          <a:bodyPr/>
          <a:lstStyle/>
          <a:p>
            <a:pPr algn="l">
              <a:defRPr/>
            </a:pPr>
            <a:r>
              <a:rPr lang="en-US" dirty="0"/>
              <a:t>5</a:t>
            </a:r>
            <a:r>
              <a:rPr lang="en-US" baseline="30000" dirty="0"/>
              <a:t>th</a:t>
            </a:r>
            <a:r>
              <a:rPr lang="en-US" dirty="0"/>
              <a:t> Arab Conference </a:t>
            </a:r>
            <a:r>
              <a:rPr lang="en-US" dirty="0" smtClean="0"/>
              <a:t>- Musa Freiji    </a:t>
            </a:r>
          </a:p>
          <a:p>
            <a:pPr>
              <a:defRPr/>
            </a:pPr>
            <a:fld id="{CC2AD8B0-6CA0-484C-9FBC-C3C9663CE4ED}" type="slidenum">
              <a:rPr lang="en-US" smtClean="0"/>
              <a:pPr>
                <a:defRPr/>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subTnLst>
                                    <p:animClr clrSpc="rgb" dir="cw">
                                      <p:cBhvr override="childStyle">
                                        <p:cTn dur="1" fill="hold" display="0" masterRel="nextClick" afterEffect="1"/>
                                        <p:tgtEl>
                                          <p:spTgt spid="6">
                                            <p:txEl>
                                              <p:pRg st="7" end="7"/>
                                            </p:txEl>
                                          </p:spTgt>
                                        </p:tgtEl>
                                        <p:attrNameLst>
                                          <p:attrName>ppt_c</p:attrName>
                                        </p:attrNameLst>
                                      </p:cBhvr>
                                      <p:to>
                                        <a:srgbClr val="BCC945"/>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500"/>
                                        <p:tgtEl>
                                          <p:spTgt spid="6">
                                            <p:txEl>
                                              <p:pRg st="9" end="9"/>
                                            </p:txEl>
                                          </p:spTgt>
                                        </p:tgtEl>
                                      </p:cBhvr>
                                    </p:animEffect>
                                  </p:childTnLst>
                                  <p:subTnLst>
                                    <p:animClr clrSpc="rgb" dir="cw">
                                      <p:cBhvr override="childStyle">
                                        <p:cTn dur="1" fill="hold" display="0" masterRel="nextClick" afterEffect="1"/>
                                        <p:tgtEl>
                                          <p:spTgt spid="6">
                                            <p:txEl>
                                              <p:pRg st="9" end="9"/>
                                            </p:txEl>
                                          </p:spTgt>
                                        </p:tgtEl>
                                        <p:attrNameLst>
                                          <p:attrName>ppt_c</p:attrName>
                                        </p:attrNameLst>
                                      </p:cBhvr>
                                      <p:to>
                                        <a:srgbClr val="BCC945"/>
                                      </p:to>
                                    </p:animClr>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Effect transition="in" filter="fade">
                                      <p:cBhvr>
                                        <p:cTn id="47" dur="500"/>
                                        <p:tgtEl>
                                          <p:spTgt spid="6">
                                            <p:txEl>
                                              <p:pRg st="10" end="10"/>
                                            </p:txEl>
                                          </p:spTgt>
                                        </p:tgtEl>
                                      </p:cBhvr>
                                    </p:animEffect>
                                  </p:childTnLst>
                                  <p:subTnLst>
                                    <p:animClr clrSpc="rgb" dir="cw">
                                      <p:cBhvr override="childStyle">
                                        <p:cTn dur="1" fill="hold" display="0" masterRel="nextClick" afterEffect="1"/>
                                        <p:tgtEl>
                                          <p:spTgt spid="6">
                                            <p:txEl>
                                              <p:pRg st="10" end="10"/>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31694" y="3048000"/>
            <a:ext cx="8686800" cy="838200"/>
          </a:xfrm>
        </p:spPr>
        <p:txBody>
          <a:bodyPr>
            <a:noAutofit/>
          </a:bodyPr>
          <a:lstStyle/>
          <a:p>
            <a:r>
              <a:rPr lang="en-US" sz="6000" b="1" dirty="0" smtClean="0">
                <a:solidFill>
                  <a:srgbClr val="377C29"/>
                </a:solidFill>
              </a:rPr>
              <a:t>Thank you</a:t>
            </a:r>
            <a:endParaRPr lang="en-US" sz="6000" b="1"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 </a:t>
            </a:r>
            <a:r>
              <a:rPr lang="en-US" dirty="0" smtClean="0"/>
              <a:t>Musa Freiji    </a:t>
            </a:r>
          </a:p>
          <a:p>
            <a:pPr>
              <a:defRPr/>
            </a:pPr>
            <a:fld id="{CC2AD8B0-6CA0-484C-9FBC-C3C9663CE4ED}" type="slidenum">
              <a:rPr lang="en-US" smtClean="0"/>
              <a:pPr>
                <a:defRPr/>
              </a:pPr>
              <a:t>19</a:t>
            </a:fld>
            <a:endParaRPr lang="en-US" dirty="0"/>
          </a:p>
        </p:txBody>
      </p:sp>
    </p:spTree>
    <p:extLst>
      <p:ext uri="{BB962C8B-B14F-4D97-AF65-F5344CB8AC3E}">
        <p14:creationId xmlns:p14="http://schemas.microsoft.com/office/powerpoint/2010/main" val="173409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Autofit/>
          </a:bodyPr>
          <a:lstStyle/>
          <a:p>
            <a:r>
              <a:rPr lang="en-US" sz="4000" b="1" dirty="0" smtClean="0">
                <a:solidFill>
                  <a:srgbClr val="377C29"/>
                </a:solidFill>
              </a:rPr>
              <a:t>The Poultry Meat Industry in the ME and Africa</a:t>
            </a:r>
            <a:endParaRPr lang="en-US" sz="4000" b="1" dirty="0" smtClean="0">
              <a:solidFill>
                <a:srgbClr val="377C29"/>
              </a:solidFill>
              <a:ea typeface="Georgia" pitchFamily="18" charset="0"/>
              <a:cs typeface="Georgia" pitchFamily="18" charset="0"/>
            </a:endParaRPr>
          </a:p>
        </p:txBody>
      </p:sp>
      <p:sp>
        <p:nvSpPr>
          <p:cNvPr id="3" name="Content Placeholder 2"/>
          <p:cNvSpPr>
            <a:spLocks noGrp="1"/>
          </p:cNvSpPr>
          <p:nvPr>
            <p:ph idx="1"/>
          </p:nvPr>
        </p:nvSpPr>
        <p:spPr>
          <a:xfrm>
            <a:off x="484909" y="1734671"/>
            <a:ext cx="8229600" cy="4047564"/>
          </a:xfrm>
        </p:spPr>
        <p:txBody>
          <a:bodyPr rtlCol="0">
            <a:normAutofit/>
          </a:bodyPr>
          <a:lstStyle/>
          <a:p>
            <a:pPr>
              <a:buNone/>
            </a:pPr>
            <a:r>
              <a:rPr lang="en-US" sz="2200" b="1" dirty="0" smtClean="0">
                <a:solidFill>
                  <a:srgbClr val="377C29"/>
                </a:solidFill>
              </a:rPr>
              <a:t>Contents:</a:t>
            </a:r>
          </a:p>
          <a:p>
            <a:pPr>
              <a:buNone/>
            </a:pPr>
            <a:endParaRPr lang="en-US" sz="2200" dirty="0" smtClean="0">
              <a:solidFill>
                <a:srgbClr val="377C29"/>
              </a:solidFill>
            </a:endParaRPr>
          </a:p>
          <a:p>
            <a:pPr lvl="1">
              <a:buFont typeface="Arial" pitchFamily="34" charset="0"/>
              <a:buChar char="•"/>
            </a:pPr>
            <a:r>
              <a:rPr lang="en-US" sz="2200" dirty="0" smtClean="0">
                <a:solidFill>
                  <a:srgbClr val="377C29"/>
                </a:solidFill>
              </a:rPr>
              <a:t>Protection and subsidy policies vs. open trade policy</a:t>
            </a:r>
          </a:p>
          <a:p>
            <a:pPr lvl="1">
              <a:buFont typeface="Arial" pitchFamily="34" charset="0"/>
              <a:buChar char="•"/>
            </a:pPr>
            <a:endParaRPr lang="en-US" sz="2200" dirty="0" smtClean="0">
              <a:solidFill>
                <a:srgbClr val="377C29"/>
              </a:solidFill>
            </a:endParaRPr>
          </a:p>
          <a:p>
            <a:pPr lvl="1">
              <a:buFont typeface="Arial" pitchFamily="34" charset="0"/>
              <a:buChar char="•"/>
            </a:pPr>
            <a:r>
              <a:rPr lang="en-US" sz="2200" dirty="0" smtClean="0">
                <a:solidFill>
                  <a:srgbClr val="377C29"/>
                </a:solidFill>
              </a:rPr>
              <a:t>Future prospects of poultry meat production</a:t>
            </a:r>
          </a:p>
          <a:p>
            <a:pPr lvl="1">
              <a:buFont typeface="Arial" pitchFamily="34" charset="0"/>
              <a:buChar char="•"/>
            </a:pPr>
            <a:endParaRPr lang="en-US" sz="2200" dirty="0" smtClean="0">
              <a:solidFill>
                <a:srgbClr val="377C29"/>
              </a:solidFill>
            </a:endParaRPr>
          </a:p>
          <a:p>
            <a:pPr lvl="1">
              <a:buFont typeface="Arial" pitchFamily="34" charset="0"/>
              <a:buChar char="•"/>
            </a:pPr>
            <a:r>
              <a:rPr lang="en-US" sz="2200" dirty="0" smtClean="0">
                <a:solidFill>
                  <a:srgbClr val="377C29"/>
                </a:solidFill>
              </a:rPr>
              <a:t>Possibilities of the development of the poultry meat industry in the ME and Africa</a:t>
            </a:r>
          </a:p>
          <a:p>
            <a:pPr lvl="1">
              <a:buFont typeface="Arial" pitchFamily="34" charset="0"/>
              <a:buChar char="•"/>
            </a:pPr>
            <a:endParaRPr lang="en-US" sz="2200" dirty="0" smtClean="0">
              <a:solidFill>
                <a:srgbClr val="377C29"/>
              </a:solidFill>
            </a:endParaRPr>
          </a:p>
          <a:p>
            <a:pPr lvl="1">
              <a:buFont typeface="Arial" pitchFamily="34" charset="0"/>
              <a:buChar char="•"/>
            </a:pPr>
            <a:r>
              <a:rPr lang="en-US" sz="2200" dirty="0" smtClean="0">
                <a:solidFill>
                  <a:srgbClr val="377C29"/>
                </a:solidFill>
              </a:rPr>
              <a:t>Conclusion</a:t>
            </a:r>
          </a:p>
        </p:txBody>
      </p:sp>
      <p:sp>
        <p:nvSpPr>
          <p:cNvPr id="5" name="Slide Number Placeholder 4"/>
          <p:cNvSpPr>
            <a:spLocks noGrp="1"/>
          </p:cNvSpPr>
          <p:nvPr>
            <p:ph type="sldNum" sz="quarter" idx="12"/>
          </p:nvPr>
        </p:nvSpPr>
        <p:spPr/>
        <p:txBody>
          <a:bodyPr/>
          <a:lstStyle/>
          <a:p>
            <a:pPr algn="l">
              <a:defRPr/>
            </a:pPr>
            <a:r>
              <a:rPr lang="en-US" dirty="0" smtClean="0"/>
              <a:t>5</a:t>
            </a:r>
            <a:r>
              <a:rPr lang="en-US" baseline="30000" dirty="0" smtClean="0"/>
              <a:t>th</a:t>
            </a:r>
            <a:r>
              <a:rPr lang="en-US" dirty="0" smtClean="0"/>
              <a:t> Arab Conference -  Musa Freiji    </a:t>
            </a:r>
          </a:p>
          <a:p>
            <a:pPr>
              <a:defRPr/>
            </a:pPr>
            <a:fld id="{CC2AD8B0-6CA0-484C-9FBC-C3C9663CE4ED}" type="slidenum">
              <a:rPr lang="en-US" smtClean="0"/>
              <a:pPr>
                <a:defRPr/>
              </a:pPr>
              <a:t>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subTnLst>
                                    <p:animClr clrSpc="rgb" dir="cw">
                                      <p:cBhvr override="childStyle">
                                        <p:cTn dur="1" fill="hold" display="0" masterRel="nextClick" afterEffect="1"/>
                                        <p:tgtEl>
                                          <p:spTgt spid="4098"/>
                                        </p:tgtEl>
                                        <p:attrNameLst>
                                          <p:attrName>ppt_c</p:attrName>
                                        </p:attrNameLst>
                                      </p:cBhvr>
                                      <p:to>
                                        <a:srgbClr val="BCC945"/>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BCC945"/>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BCC945"/>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val="BCC945"/>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6" end="6"/>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8" end="8"/>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noAutofit/>
          </a:bodyPr>
          <a:lstStyle/>
          <a:p>
            <a:r>
              <a:rPr lang="en-US" sz="4000" b="1" dirty="0" smtClean="0">
                <a:solidFill>
                  <a:srgbClr val="377C29"/>
                </a:solidFill>
              </a:rPr>
              <a:t>Protection &amp; Subsidy Policies</a:t>
            </a:r>
            <a:endParaRPr lang="en-US" sz="4000" b="1" dirty="0" smtClean="0">
              <a:solidFill>
                <a:srgbClr val="377C29"/>
              </a:solidFill>
              <a:ea typeface="Georgia" pitchFamily="18" charset="0"/>
              <a:cs typeface="Georgia" pitchFamily="18" charset="0"/>
            </a:endParaRPr>
          </a:p>
        </p:txBody>
      </p:sp>
      <p:sp>
        <p:nvSpPr>
          <p:cNvPr id="3" name="Content Placeholder 2"/>
          <p:cNvSpPr>
            <a:spLocks noGrp="1"/>
          </p:cNvSpPr>
          <p:nvPr>
            <p:ph idx="1"/>
          </p:nvPr>
        </p:nvSpPr>
        <p:spPr>
          <a:xfrm>
            <a:off x="484909" y="1299242"/>
            <a:ext cx="8229600" cy="4047564"/>
          </a:xfrm>
        </p:spPr>
        <p:txBody>
          <a:bodyPr rtlCol="0">
            <a:noAutofit/>
          </a:bodyPr>
          <a:lstStyle/>
          <a:p>
            <a:pPr algn="just"/>
            <a:r>
              <a:rPr lang="en-US" sz="2200" dirty="0" smtClean="0">
                <a:solidFill>
                  <a:srgbClr val="377C29"/>
                </a:solidFill>
              </a:rPr>
              <a:t>Economic policies stem out of the interests of the citizens</a:t>
            </a:r>
          </a:p>
          <a:p>
            <a:pPr algn="just"/>
            <a:endParaRPr lang="en-US" sz="2200" dirty="0" smtClean="0">
              <a:solidFill>
                <a:srgbClr val="377C29"/>
              </a:solidFill>
            </a:endParaRPr>
          </a:p>
          <a:p>
            <a:pPr algn="just"/>
            <a:r>
              <a:rPr lang="en-US" sz="2200" dirty="0" smtClean="0">
                <a:solidFill>
                  <a:srgbClr val="377C29"/>
                </a:solidFill>
              </a:rPr>
              <a:t>The private sector’s ability to develop any industry and the poultry industry is one of them</a:t>
            </a:r>
          </a:p>
          <a:p>
            <a:pPr algn="just">
              <a:buNone/>
            </a:pPr>
            <a:endParaRPr lang="en-US" sz="2200" dirty="0" smtClean="0">
              <a:solidFill>
                <a:srgbClr val="377C29"/>
              </a:solidFill>
            </a:endParaRPr>
          </a:p>
          <a:p>
            <a:pPr algn="just"/>
            <a:r>
              <a:rPr lang="en-US" sz="2200" dirty="0" smtClean="0">
                <a:solidFill>
                  <a:srgbClr val="377C29"/>
                </a:solidFill>
              </a:rPr>
              <a:t>The industrialized countries adopt the subsidy policy towards agriculture</a:t>
            </a:r>
          </a:p>
          <a:p>
            <a:pPr algn="just"/>
            <a:endParaRPr lang="en-US" sz="2200" dirty="0" smtClean="0">
              <a:solidFill>
                <a:srgbClr val="377C29"/>
              </a:solidFill>
            </a:endParaRPr>
          </a:p>
          <a:p>
            <a:pPr lvl="1" algn="just">
              <a:buFont typeface="Calibri" pitchFamily="34" charset="0"/>
              <a:buChar char="‐"/>
            </a:pPr>
            <a:r>
              <a:rPr lang="en-US" sz="2200" dirty="0" smtClean="0">
                <a:solidFill>
                  <a:srgbClr val="377C29"/>
                </a:solidFill>
              </a:rPr>
              <a:t>“Agricultural Policy” in USA (various forms of subsidies add up to $ 200 billion/</a:t>
            </a:r>
            <a:r>
              <a:rPr lang="en-US" sz="2200" dirty="0" err="1" smtClean="0">
                <a:solidFill>
                  <a:srgbClr val="377C29"/>
                </a:solidFill>
              </a:rPr>
              <a:t>yr</a:t>
            </a:r>
            <a:r>
              <a:rPr lang="en-US" sz="2200" dirty="0" smtClean="0">
                <a:solidFill>
                  <a:srgbClr val="377C29"/>
                </a:solidFill>
              </a:rPr>
              <a:t>)</a:t>
            </a:r>
          </a:p>
          <a:p>
            <a:pPr lvl="1" algn="just">
              <a:buFont typeface="Calibri" pitchFamily="34" charset="0"/>
              <a:buChar char="‐"/>
            </a:pPr>
            <a:r>
              <a:rPr lang="en-US" sz="2200" dirty="0" smtClean="0">
                <a:solidFill>
                  <a:srgbClr val="377C29"/>
                </a:solidFill>
              </a:rPr>
              <a:t>“The General Agricultural Policy” in Europe (in excess of 55 billion Euros/</a:t>
            </a:r>
            <a:r>
              <a:rPr lang="en-US" sz="2200" dirty="0" err="1" smtClean="0">
                <a:solidFill>
                  <a:srgbClr val="377C29"/>
                </a:solidFill>
              </a:rPr>
              <a:t>yr</a:t>
            </a:r>
            <a:r>
              <a:rPr lang="en-US" sz="2200" dirty="0" smtClean="0">
                <a:solidFill>
                  <a:srgbClr val="377C29"/>
                </a:solidFill>
              </a:rPr>
              <a:t>)</a:t>
            </a:r>
          </a:p>
        </p:txBody>
      </p:sp>
      <p:sp>
        <p:nvSpPr>
          <p:cNvPr id="5" name="Slide Number Placeholder 4"/>
          <p:cNvSpPr>
            <a:spLocks noGrp="1"/>
          </p:cNvSpPr>
          <p:nvPr>
            <p:ph type="sldNum" sz="quarter" idx="12"/>
          </p:nvPr>
        </p:nvSpPr>
        <p:spPr/>
        <p:txBody>
          <a:bodyPr/>
          <a:lstStyle/>
          <a:p>
            <a:pPr algn="l">
              <a:defRPr/>
            </a:pPr>
            <a:r>
              <a:rPr lang="en-US" dirty="0" smtClean="0"/>
              <a:t>5</a:t>
            </a:r>
            <a:r>
              <a:rPr lang="en-US" baseline="30000" dirty="0" smtClean="0"/>
              <a:t>th</a:t>
            </a:r>
            <a:r>
              <a:rPr lang="en-US" dirty="0" smtClean="0"/>
              <a:t> Arab Conference - Musa Freiji    </a:t>
            </a:r>
          </a:p>
          <a:p>
            <a:pPr>
              <a:defRPr/>
            </a:pPr>
            <a:fld id="{CC2AD8B0-6CA0-484C-9FBC-C3C9663CE4ED}" type="slidenum">
              <a:rPr lang="en-US" smtClean="0"/>
              <a:pPr>
                <a:defRPr/>
              </a:pPr>
              <a:t>3</a:t>
            </a:fld>
            <a:endParaRPr lang="en-US" dirty="0"/>
          </a:p>
        </p:txBody>
      </p:sp>
    </p:spTree>
    <p:extLst>
      <p:ext uri="{BB962C8B-B14F-4D97-AF65-F5344CB8AC3E}">
        <p14:creationId xmlns:p14="http://schemas.microsoft.com/office/powerpoint/2010/main" val="2278859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subTnLst>
                                    <p:animClr clrSpc="rgb" dir="cw">
                                      <p:cBhvr override="childStyle">
                                        <p:cTn dur="1" fill="hold" display="0" masterRel="nextClick" afterEffect="1"/>
                                        <p:tgtEl>
                                          <p:spTgt spid="4098"/>
                                        </p:tgtEl>
                                        <p:attrNameLst>
                                          <p:attrName>ppt_c</p:attrName>
                                        </p:attrNameLst>
                                      </p:cBhvr>
                                      <p:to>
                                        <a:srgbClr val="BCC945"/>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BCC945"/>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BCC945"/>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4" end="4"/>
                                            </p:txEl>
                                          </p:spTgt>
                                        </p:tgtEl>
                                        <p:attrNameLst>
                                          <p:attrName>ppt_c</p:attrName>
                                        </p:attrNameLst>
                                      </p:cBhvr>
                                      <p:to>
                                        <a:srgbClr val="BCC945"/>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6" end="6"/>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7" end="7"/>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28600" y="152400"/>
            <a:ext cx="8686800" cy="838200"/>
          </a:xfrm>
        </p:spPr>
        <p:txBody>
          <a:bodyPr>
            <a:normAutofit/>
          </a:bodyPr>
          <a:lstStyle/>
          <a:p>
            <a:pPr algn="ctr"/>
            <a:r>
              <a:rPr lang="en-US" sz="4000" b="1" dirty="0" smtClean="0">
                <a:solidFill>
                  <a:srgbClr val="377C29"/>
                </a:solidFill>
              </a:rPr>
              <a:t>Protection &amp; Subsidy Policies </a:t>
            </a:r>
            <a:r>
              <a:rPr lang="en-US" sz="2200" b="1" dirty="0" smtClean="0">
                <a:solidFill>
                  <a:srgbClr val="377C29"/>
                </a:solidFill>
              </a:rPr>
              <a:t>(Cont.)</a:t>
            </a:r>
            <a:endParaRPr lang="en-US" sz="2200" b="1" dirty="0">
              <a:solidFill>
                <a:srgbClr val="377C29"/>
              </a:solidFill>
            </a:endParaRPr>
          </a:p>
        </p:txBody>
      </p:sp>
      <p:sp>
        <p:nvSpPr>
          <p:cNvPr id="6" name="Content Placeholder 2"/>
          <p:cNvSpPr>
            <a:spLocks noGrp="1"/>
          </p:cNvSpPr>
          <p:nvPr>
            <p:ph idx="1"/>
          </p:nvPr>
        </p:nvSpPr>
        <p:spPr>
          <a:xfrm>
            <a:off x="457200" y="1099823"/>
            <a:ext cx="8229600" cy="5349875"/>
          </a:xfrm>
        </p:spPr>
        <p:txBody>
          <a:bodyPr>
            <a:noAutofit/>
          </a:bodyPr>
          <a:lstStyle/>
          <a:p>
            <a:pPr>
              <a:buFont typeface="Arial" pitchFamily="34" charset="0"/>
              <a:buChar char="•"/>
            </a:pPr>
            <a:r>
              <a:rPr lang="en-US" sz="2200" dirty="0" smtClean="0">
                <a:solidFill>
                  <a:srgbClr val="377C29"/>
                </a:solidFill>
              </a:rPr>
              <a:t>Justifications of the agricultural subsidy policy in the industrialized countries:</a:t>
            </a:r>
          </a:p>
          <a:p>
            <a:endParaRPr lang="en-US" sz="1000" dirty="0" smtClean="0">
              <a:solidFill>
                <a:srgbClr val="377C29"/>
              </a:solidFill>
            </a:endParaRPr>
          </a:p>
          <a:p>
            <a:pPr>
              <a:buNone/>
            </a:pPr>
            <a:r>
              <a:rPr lang="en-US" sz="2200" dirty="0" smtClean="0">
                <a:solidFill>
                  <a:srgbClr val="377C29"/>
                </a:solidFill>
              </a:rPr>
              <a:t>	- Ensure availability of safe food products at reasonable prices</a:t>
            </a:r>
          </a:p>
          <a:p>
            <a:pPr>
              <a:buNone/>
            </a:pPr>
            <a:endParaRPr lang="en-US" sz="1000" dirty="0" smtClean="0">
              <a:solidFill>
                <a:srgbClr val="377C29"/>
              </a:solidFill>
            </a:endParaRPr>
          </a:p>
          <a:p>
            <a:pPr>
              <a:buNone/>
            </a:pPr>
            <a:r>
              <a:rPr lang="en-US" sz="2200" dirty="0" smtClean="0">
                <a:solidFill>
                  <a:srgbClr val="377C29"/>
                </a:solidFill>
              </a:rPr>
              <a:t>	- Ensure good standard of living to farmers</a:t>
            </a:r>
          </a:p>
          <a:p>
            <a:pPr>
              <a:buNone/>
            </a:pPr>
            <a:endParaRPr lang="en-US" sz="1000" dirty="0" smtClean="0">
              <a:solidFill>
                <a:srgbClr val="377C29"/>
              </a:solidFill>
            </a:endParaRPr>
          </a:p>
          <a:p>
            <a:pPr>
              <a:buNone/>
            </a:pPr>
            <a:r>
              <a:rPr lang="en-US" sz="2200" dirty="0" smtClean="0">
                <a:solidFill>
                  <a:srgbClr val="377C29"/>
                </a:solidFill>
              </a:rPr>
              <a:t>	- Spread agriculture in all regions</a:t>
            </a:r>
          </a:p>
          <a:p>
            <a:pPr>
              <a:buNone/>
            </a:pPr>
            <a:endParaRPr lang="en-US" sz="1000" dirty="0" smtClean="0">
              <a:solidFill>
                <a:srgbClr val="377C29"/>
              </a:solidFill>
            </a:endParaRPr>
          </a:p>
          <a:p>
            <a:pPr>
              <a:buNone/>
            </a:pPr>
            <a:r>
              <a:rPr lang="en-US" sz="2200" dirty="0" smtClean="0">
                <a:solidFill>
                  <a:srgbClr val="377C29"/>
                </a:solidFill>
              </a:rPr>
              <a:t>	- Protect the environment</a:t>
            </a:r>
          </a:p>
          <a:p>
            <a:pPr>
              <a:buNone/>
            </a:pPr>
            <a:endParaRPr lang="en-US" sz="1000" dirty="0" smtClean="0">
              <a:solidFill>
                <a:srgbClr val="377C29"/>
              </a:solidFill>
            </a:endParaRPr>
          </a:p>
          <a:p>
            <a:pPr>
              <a:buNone/>
            </a:pPr>
            <a:r>
              <a:rPr lang="en-US" sz="2200" dirty="0" smtClean="0">
                <a:solidFill>
                  <a:srgbClr val="377C29"/>
                </a:solidFill>
              </a:rPr>
              <a:t>	- Provide healthy conditions to bird and animal populations</a:t>
            </a:r>
          </a:p>
          <a:p>
            <a:pPr>
              <a:buNone/>
            </a:pPr>
            <a:endParaRPr lang="en-US" sz="1000" dirty="0" smtClean="0">
              <a:solidFill>
                <a:srgbClr val="377C29"/>
              </a:solidFill>
            </a:endParaRPr>
          </a:p>
          <a:p>
            <a:pPr>
              <a:buNone/>
            </a:pPr>
            <a:r>
              <a:rPr lang="en-US" sz="2200" dirty="0" smtClean="0">
                <a:solidFill>
                  <a:srgbClr val="377C29"/>
                </a:solidFill>
              </a:rPr>
              <a:t>	- Avoid migration from rural areas</a:t>
            </a:r>
          </a:p>
          <a:p>
            <a:pPr>
              <a:buNone/>
            </a:pPr>
            <a:endParaRPr lang="en-US" sz="1000" dirty="0" smtClean="0">
              <a:solidFill>
                <a:srgbClr val="377C29"/>
              </a:solidFill>
            </a:endParaRPr>
          </a:p>
          <a:p>
            <a:pPr>
              <a:buNone/>
            </a:pPr>
            <a:r>
              <a:rPr lang="en-US" sz="2200" dirty="0" smtClean="0">
                <a:solidFill>
                  <a:srgbClr val="377C29"/>
                </a:solidFill>
              </a:rPr>
              <a:t>	- Prevent unemployment in the rural areas</a:t>
            </a:r>
          </a:p>
          <a:p>
            <a:pPr>
              <a:buNone/>
            </a:pPr>
            <a:endParaRPr lang="en-US" sz="2200"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smtClean="0"/>
              <a:t>5</a:t>
            </a:r>
            <a:r>
              <a:rPr lang="en-US" baseline="30000" dirty="0" smtClean="0"/>
              <a:t>th</a:t>
            </a:r>
            <a:r>
              <a:rPr lang="en-US" dirty="0" smtClean="0"/>
              <a:t> Arab Conference - Musa Freiji    </a:t>
            </a:r>
          </a:p>
          <a:p>
            <a:pPr>
              <a:defRPr/>
            </a:pPr>
            <a:fld id="{CC2AD8B0-6CA0-484C-9FBC-C3C9663CE4ED}" type="slidenum">
              <a:rPr lang="en-US" smtClean="0"/>
              <a:pPr>
                <a:defRPr/>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5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fade">
                                      <p:cBhvr>
                                        <p:cTn id="37" dur="500"/>
                                        <p:tgtEl>
                                          <p:spTgt spid="6">
                                            <p:txEl>
                                              <p:pRg st="10" end="10"/>
                                            </p:txEl>
                                          </p:spTgt>
                                        </p:tgtEl>
                                      </p:cBhvr>
                                    </p:animEffect>
                                  </p:childTnLst>
                                  <p:subTnLst>
                                    <p:animClr clrSpc="rgb" dir="cw">
                                      <p:cBhvr override="childStyle">
                                        <p:cTn dur="1" fill="hold" display="0" masterRel="nextClick" afterEffect="1"/>
                                        <p:tgtEl>
                                          <p:spTgt spid="6">
                                            <p:txEl>
                                              <p:pRg st="10" end="10"/>
                                            </p:txEl>
                                          </p:spTgt>
                                        </p:tgtEl>
                                        <p:attrNameLst>
                                          <p:attrName>ppt_c</p:attrName>
                                        </p:attrNameLst>
                                      </p:cBhvr>
                                      <p:to>
                                        <a:srgbClr val="BCC945"/>
                                      </p:to>
                                    </p:animClr>
                                  </p:sub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12" end="12"/>
                                            </p:txEl>
                                          </p:spTgt>
                                        </p:tgtEl>
                                        <p:attrNameLst>
                                          <p:attrName>style.visibility</p:attrName>
                                        </p:attrNameLst>
                                      </p:cBhvr>
                                      <p:to>
                                        <p:strVal val="visible"/>
                                      </p:to>
                                    </p:set>
                                    <p:animEffect transition="in" filter="fade">
                                      <p:cBhvr>
                                        <p:cTn id="42" dur="500"/>
                                        <p:tgtEl>
                                          <p:spTgt spid="6">
                                            <p:txEl>
                                              <p:pRg st="12" end="12"/>
                                            </p:txEl>
                                          </p:spTgt>
                                        </p:tgtEl>
                                      </p:cBhvr>
                                    </p:animEffect>
                                  </p:childTnLst>
                                  <p:subTnLst>
                                    <p:animClr clrSpc="rgb" dir="cw">
                                      <p:cBhvr override="childStyle">
                                        <p:cTn dur="1" fill="hold" display="0" masterRel="nextClick" afterEffect="1"/>
                                        <p:tgtEl>
                                          <p:spTgt spid="6">
                                            <p:txEl>
                                              <p:pRg st="12" end="12"/>
                                            </p:txEl>
                                          </p:spTgt>
                                        </p:tgtEl>
                                        <p:attrNameLst>
                                          <p:attrName>ppt_c</p:attrName>
                                        </p:attrNameLst>
                                      </p:cBhvr>
                                      <p:to>
                                        <a:srgbClr val="BCC945"/>
                                      </p:to>
                                    </p:animClr>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4" end="14"/>
                                            </p:txEl>
                                          </p:spTgt>
                                        </p:tgtEl>
                                        <p:attrNameLst>
                                          <p:attrName>style.visibility</p:attrName>
                                        </p:attrNameLst>
                                      </p:cBhvr>
                                      <p:to>
                                        <p:strVal val="visible"/>
                                      </p:to>
                                    </p:set>
                                    <p:animEffect transition="in" filter="fade">
                                      <p:cBhvr>
                                        <p:cTn id="47" dur="500"/>
                                        <p:tgtEl>
                                          <p:spTgt spid="6">
                                            <p:txEl>
                                              <p:pRg st="14" end="14"/>
                                            </p:txEl>
                                          </p:spTgt>
                                        </p:tgtEl>
                                      </p:cBhvr>
                                    </p:animEffect>
                                  </p:childTnLst>
                                  <p:subTnLst>
                                    <p:animClr clrSpc="rgb" dir="cw">
                                      <p:cBhvr override="childStyle">
                                        <p:cTn dur="1" fill="hold" display="0" masterRel="nextClick" afterEffect="1"/>
                                        <p:tgtEl>
                                          <p:spTgt spid="6">
                                            <p:txEl>
                                              <p:pRg st="14" end="14"/>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83073"/>
            <a:ext cx="8686800" cy="838200"/>
          </a:xfrm>
        </p:spPr>
        <p:txBody>
          <a:bodyPr>
            <a:normAutofit/>
          </a:bodyPr>
          <a:lstStyle/>
          <a:p>
            <a:pPr algn="ctr"/>
            <a:r>
              <a:rPr lang="en-US" sz="4000" b="1" dirty="0" smtClean="0">
                <a:solidFill>
                  <a:srgbClr val="377C29"/>
                </a:solidFill>
              </a:rPr>
              <a:t>Protection &amp; Subsidy Policies </a:t>
            </a:r>
            <a:r>
              <a:rPr lang="en-US" sz="2200" b="1" dirty="0" smtClean="0">
                <a:solidFill>
                  <a:srgbClr val="377C29"/>
                </a:solidFill>
              </a:rPr>
              <a:t>(Cont.)</a:t>
            </a:r>
            <a:endParaRPr lang="en-US" sz="2200" b="1" dirty="0">
              <a:solidFill>
                <a:srgbClr val="377C29"/>
              </a:solidFill>
            </a:endParaRPr>
          </a:p>
        </p:txBody>
      </p:sp>
      <p:sp>
        <p:nvSpPr>
          <p:cNvPr id="6" name="Content Placeholder 2"/>
          <p:cNvSpPr>
            <a:spLocks noGrp="1"/>
          </p:cNvSpPr>
          <p:nvPr>
            <p:ph idx="1"/>
          </p:nvPr>
        </p:nvSpPr>
        <p:spPr>
          <a:xfrm>
            <a:off x="457200" y="804005"/>
            <a:ext cx="8229600" cy="5708126"/>
          </a:xfrm>
        </p:spPr>
        <p:txBody>
          <a:bodyPr>
            <a:noAutofit/>
          </a:bodyPr>
          <a:lstStyle/>
          <a:p>
            <a:pPr algn="just">
              <a:buFont typeface="Arial" pitchFamily="34" charset="0"/>
              <a:buChar char="•"/>
            </a:pPr>
            <a:r>
              <a:rPr lang="en-US" sz="2000" dirty="0" smtClean="0">
                <a:solidFill>
                  <a:srgbClr val="377C29"/>
                </a:solidFill>
              </a:rPr>
              <a:t>The USA and European subsidies represent only 0.5 % of their GNP</a:t>
            </a:r>
          </a:p>
          <a:p>
            <a:pPr marL="0" indent="0" algn="just">
              <a:buNone/>
            </a:pPr>
            <a:endParaRPr lang="en-US" sz="1000" dirty="0" smtClean="0">
              <a:solidFill>
                <a:srgbClr val="377C29"/>
              </a:solidFill>
            </a:endParaRPr>
          </a:p>
          <a:p>
            <a:pPr algn="just">
              <a:buFont typeface="Arial" pitchFamily="34" charset="0"/>
              <a:buChar char="•"/>
            </a:pPr>
            <a:r>
              <a:rPr lang="en-US" sz="2000" dirty="0" smtClean="0">
                <a:solidFill>
                  <a:srgbClr val="377C29"/>
                </a:solidFill>
              </a:rPr>
              <a:t>We cannot blame the industrialized nations for subsidizing their agriculture, as long as it is targeting self sufficiency</a:t>
            </a:r>
          </a:p>
          <a:p>
            <a:pPr marL="0" indent="0" algn="just">
              <a:buNone/>
            </a:pPr>
            <a:endParaRPr lang="en-US" sz="1000" dirty="0" smtClean="0">
              <a:solidFill>
                <a:srgbClr val="377C29"/>
              </a:solidFill>
            </a:endParaRPr>
          </a:p>
          <a:p>
            <a:pPr algn="just">
              <a:buFont typeface="Arial" pitchFamily="34" charset="0"/>
              <a:buChar char="•"/>
            </a:pPr>
            <a:r>
              <a:rPr lang="en-US" sz="2000" dirty="0" smtClean="0">
                <a:solidFill>
                  <a:srgbClr val="377C29"/>
                </a:solidFill>
              </a:rPr>
              <a:t>Subsidy Policy has encouraged investment in agriculture and created self sufficiency and exports in spite of its violation to WTO resolutions. However, it provided self sufficiency and food safety</a:t>
            </a:r>
          </a:p>
          <a:p>
            <a:pPr algn="just">
              <a:buNone/>
            </a:pPr>
            <a:endParaRPr lang="en-US" sz="1000" dirty="0" smtClean="0">
              <a:solidFill>
                <a:srgbClr val="377C29"/>
              </a:solidFill>
            </a:endParaRPr>
          </a:p>
          <a:p>
            <a:pPr algn="just">
              <a:buFont typeface="Arial" pitchFamily="34" charset="0"/>
              <a:buChar char="•"/>
            </a:pPr>
            <a:r>
              <a:rPr lang="en-US" sz="2000" dirty="0" smtClean="0">
                <a:solidFill>
                  <a:srgbClr val="377C29"/>
                </a:solidFill>
              </a:rPr>
              <a:t>Certain industrialized countries resort to protection as well:</a:t>
            </a:r>
          </a:p>
          <a:p>
            <a:pPr lvl="1" algn="just">
              <a:buFont typeface="Calibri" pitchFamily="34" charset="0"/>
              <a:buChar char="‐"/>
            </a:pPr>
            <a:r>
              <a:rPr lang="en-US" sz="2000" dirty="0" smtClean="0">
                <a:solidFill>
                  <a:srgbClr val="377C29"/>
                </a:solidFill>
              </a:rPr>
              <a:t>Canada imposes very high tariffs on imports of dairy, poultry and meat even from USA in spite of NAFTA agreement with USA and Mexico</a:t>
            </a:r>
          </a:p>
          <a:p>
            <a:pPr lvl="1" algn="just">
              <a:buFont typeface="Calibri" pitchFamily="34" charset="0"/>
              <a:buChar char="‐"/>
            </a:pPr>
            <a:r>
              <a:rPr lang="en-US" sz="2000" dirty="0" smtClean="0">
                <a:solidFill>
                  <a:srgbClr val="377C29"/>
                </a:solidFill>
              </a:rPr>
              <a:t>Japan prevents imports of rice and limits imports of red meat</a:t>
            </a:r>
          </a:p>
          <a:p>
            <a:pPr lvl="1" algn="just">
              <a:buFont typeface="Calibri" pitchFamily="34" charset="0"/>
              <a:buChar char="‐"/>
            </a:pPr>
            <a:r>
              <a:rPr lang="en-US" sz="2000" dirty="0" smtClean="0">
                <a:solidFill>
                  <a:srgbClr val="377C29"/>
                </a:solidFill>
              </a:rPr>
              <a:t>Very strict quality standards are imposed</a:t>
            </a:r>
          </a:p>
          <a:p>
            <a:pPr lvl="1" algn="just">
              <a:buFont typeface="Calibri" pitchFamily="34" charset="0"/>
              <a:buChar char="‐"/>
            </a:pPr>
            <a:r>
              <a:rPr lang="en-US" sz="2000" dirty="0" smtClean="0">
                <a:solidFill>
                  <a:srgbClr val="377C29"/>
                </a:solidFill>
              </a:rPr>
              <a:t>USA prevents imports of all fresh or freshly frozen poultry meat</a:t>
            </a:r>
          </a:p>
          <a:p>
            <a:pPr algn="just">
              <a:buNone/>
            </a:pPr>
            <a:endParaRPr lang="en-US" sz="1000" dirty="0" smtClean="0">
              <a:solidFill>
                <a:srgbClr val="377C29"/>
              </a:solidFill>
            </a:endParaRPr>
          </a:p>
          <a:p>
            <a:pPr algn="just">
              <a:buFont typeface="Arial" pitchFamily="34" charset="0"/>
              <a:buChar char="•"/>
            </a:pPr>
            <a:r>
              <a:rPr lang="en-US" sz="2000" dirty="0" smtClean="0">
                <a:solidFill>
                  <a:srgbClr val="377C29"/>
                </a:solidFill>
              </a:rPr>
              <a:t>Most under-developed and developing countries cannot subsidize</a:t>
            </a:r>
          </a:p>
          <a:p>
            <a:pPr algn="just">
              <a:buNone/>
            </a:pPr>
            <a:endParaRPr lang="en-US" sz="2000" dirty="0" smtClean="0">
              <a:solidFill>
                <a:srgbClr val="377C29"/>
              </a:solidFill>
            </a:endParaRPr>
          </a:p>
          <a:p>
            <a:pPr algn="just">
              <a:buNone/>
            </a:pPr>
            <a:endParaRPr lang="en-US" sz="2000"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 </a:t>
            </a:r>
            <a:r>
              <a:rPr lang="en-US" dirty="0" smtClean="0"/>
              <a:t>Musa Freiji    </a:t>
            </a:r>
          </a:p>
          <a:p>
            <a:pPr>
              <a:defRPr/>
            </a:pPr>
            <a:fld id="{CC2AD8B0-6CA0-484C-9FBC-C3C9663CE4ED}" type="slidenum">
              <a:rPr lang="en-US" smtClean="0"/>
              <a:pPr>
                <a:defRPr/>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2000"/>
                                        <p:tgtEl>
                                          <p:spTgt spid="6">
                                            <p:txEl>
                                              <p:pRg st="7" end="7"/>
                                            </p:txEl>
                                          </p:spTgt>
                                        </p:tgtEl>
                                      </p:cBhvr>
                                    </p:animEffect>
                                  </p:childTnLst>
                                  <p:subTnLst>
                                    <p:animClr clrSpc="rgb" dir="cw">
                                      <p:cBhvr override="childStyle">
                                        <p:cTn dur="1" fill="hold" display="0" masterRel="nextClick" afterEffect="1"/>
                                        <p:tgtEl>
                                          <p:spTgt spid="6">
                                            <p:txEl>
                                              <p:pRg st="7" end="7"/>
                                            </p:txEl>
                                          </p:spTgt>
                                        </p:tgtEl>
                                        <p:attrNameLst>
                                          <p:attrName>ppt_c</p:attrName>
                                        </p:attrNameLst>
                                      </p:cBhvr>
                                      <p:to>
                                        <a:srgbClr val="BCC945"/>
                                      </p:to>
                                    </p:animClr>
                                  </p:sub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20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9" end="9"/>
                                            </p:txEl>
                                          </p:spTgt>
                                        </p:tgtEl>
                                        <p:attrNameLst>
                                          <p:attrName>style.visibility</p:attrName>
                                        </p:attrNameLst>
                                      </p:cBhvr>
                                      <p:to>
                                        <p:strVal val="visible"/>
                                      </p:to>
                                    </p:set>
                                    <p:animEffect transition="in" filter="fade">
                                      <p:cBhvr>
                                        <p:cTn id="42" dur="2000"/>
                                        <p:tgtEl>
                                          <p:spTgt spid="6">
                                            <p:txEl>
                                              <p:pRg st="9" end="9"/>
                                            </p:txEl>
                                          </p:spTgt>
                                        </p:tgtEl>
                                      </p:cBhvr>
                                    </p:animEffect>
                                  </p:childTnLst>
                                  <p:subTnLst>
                                    <p:animClr clrSpc="rgb" dir="cw">
                                      <p:cBhvr override="childStyle">
                                        <p:cTn dur="1" fill="hold" display="0" masterRel="nextClick" afterEffect="1"/>
                                        <p:tgtEl>
                                          <p:spTgt spid="6">
                                            <p:txEl>
                                              <p:pRg st="9" end="9"/>
                                            </p:txEl>
                                          </p:spTgt>
                                        </p:tgtEl>
                                        <p:attrNameLst>
                                          <p:attrName>ppt_c</p:attrName>
                                        </p:attrNameLst>
                                      </p:cBhvr>
                                      <p:to>
                                        <a:srgbClr val="BCC945"/>
                                      </p:to>
                                    </p:animClr>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10" end="10"/>
                                            </p:txEl>
                                          </p:spTgt>
                                        </p:tgtEl>
                                        <p:attrNameLst>
                                          <p:attrName>style.visibility</p:attrName>
                                        </p:attrNameLst>
                                      </p:cBhvr>
                                      <p:to>
                                        <p:strVal val="visible"/>
                                      </p:to>
                                    </p:set>
                                    <p:animEffect transition="in" filter="fade">
                                      <p:cBhvr>
                                        <p:cTn id="47" dur="2000"/>
                                        <p:tgtEl>
                                          <p:spTgt spid="6">
                                            <p:txEl>
                                              <p:pRg st="10" end="10"/>
                                            </p:txEl>
                                          </p:spTgt>
                                        </p:tgtEl>
                                      </p:cBhvr>
                                    </p:animEffect>
                                  </p:childTnLst>
                                  <p:subTnLst>
                                    <p:animClr clrSpc="rgb" dir="cw">
                                      <p:cBhvr override="childStyle">
                                        <p:cTn dur="1" fill="hold" display="0" masterRel="nextClick" afterEffect="1"/>
                                        <p:tgtEl>
                                          <p:spTgt spid="6">
                                            <p:txEl>
                                              <p:pRg st="10" end="10"/>
                                            </p:txEl>
                                          </p:spTgt>
                                        </p:tgtEl>
                                        <p:attrNameLst>
                                          <p:attrName>ppt_c</p:attrName>
                                        </p:attrNameLst>
                                      </p:cBhvr>
                                      <p:to>
                                        <a:srgbClr val="BCC945"/>
                                      </p:to>
                                    </p:animClr>
                                  </p:sub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12" end="12"/>
                                            </p:txEl>
                                          </p:spTgt>
                                        </p:tgtEl>
                                        <p:attrNameLst>
                                          <p:attrName>style.visibility</p:attrName>
                                        </p:attrNameLst>
                                      </p:cBhvr>
                                      <p:to>
                                        <p:strVal val="visible"/>
                                      </p:to>
                                    </p:set>
                                    <p:animEffect transition="in" filter="fade">
                                      <p:cBhvr>
                                        <p:cTn id="52" dur="2000"/>
                                        <p:tgtEl>
                                          <p:spTgt spid="6">
                                            <p:txEl>
                                              <p:pRg st="12" end="12"/>
                                            </p:txEl>
                                          </p:spTgt>
                                        </p:tgtEl>
                                      </p:cBhvr>
                                    </p:animEffect>
                                  </p:childTnLst>
                                  <p:subTnLst>
                                    <p:animClr clrSpc="rgb" dir="cw">
                                      <p:cBhvr override="childStyle">
                                        <p:cTn dur="1" fill="hold" display="0" masterRel="nextClick" afterEffect="1"/>
                                        <p:tgtEl>
                                          <p:spTgt spid="6">
                                            <p:txEl>
                                              <p:pRg st="12" end="12"/>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152400"/>
            <a:ext cx="8686800" cy="838200"/>
          </a:xfrm>
        </p:spPr>
        <p:txBody>
          <a:bodyPr>
            <a:normAutofit/>
          </a:bodyPr>
          <a:lstStyle/>
          <a:p>
            <a:r>
              <a:rPr lang="en-US" sz="4000" b="1" dirty="0" smtClean="0">
                <a:solidFill>
                  <a:srgbClr val="377C29"/>
                </a:solidFill>
              </a:rPr>
              <a:t>Protection &amp; Subsidy vs. Open Trade</a:t>
            </a:r>
            <a:endParaRPr lang="en-US" sz="4000" b="1" dirty="0">
              <a:solidFill>
                <a:srgbClr val="377C29"/>
              </a:solidFill>
            </a:endParaRPr>
          </a:p>
        </p:txBody>
      </p:sp>
      <p:sp>
        <p:nvSpPr>
          <p:cNvPr id="6" name="Content Placeholder 2"/>
          <p:cNvSpPr>
            <a:spLocks noGrp="1"/>
          </p:cNvSpPr>
          <p:nvPr>
            <p:ph idx="1"/>
          </p:nvPr>
        </p:nvSpPr>
        <p:spPr>
          <a:xfrm>
            <a:off x="457200" y="1332434"/>
            <a:ext cx="8229600" cy="4524080"/>
          </a:xfrm>
        </p:spPr>
        <p:txBody>
          <a:bodyPr>
            <a:normAutofit/>
          </a:bodyPr>
          <a:lstStyle/>
          <a:p>
            <a:pPr algn="just">
              <a:buFont typeface="Arial" pitchFamily="34" charset="0"/>
              <a:buChar char="•"/>
            </a:pPr>
            <a:r>
              <a:rPr lang="en-US" sz="2200" dirty="0" smtClean="0">
                <a:solidFill>
                  <a:srgbClr val="377C29"/>
                </a:solidFill>
              </a:rPr>
              <a:t>Certain Arab countries subsidize agriculture and poultry such as Saudi Arabia</a:t>
            </a:r>
          </a:p>
          <a:p>
            <a:pPr marL="0" indent="0" algn="just">
              <a:buNone/>
            </a:pPr>
            <a:endParaRPr lang="en-US" sz="1000" dirty="0" smtClean="0">
              <a:solidFill>
                <a:srgbClr val="377C29"/>
              </a:solidFill>
            </a:endParaRPr>
          </a:p>
          <a:p>
            <a:pPr algn="just">
              <a:buFont typeface="Arial" pitchFamily="34" charset="0"/>
              <a:buChar char="•"/>
            </a:pPr>
            <a:r>
              <a:rPr lang="en-US" sz="2200" dirty="0" smtClean="0">
                <a:solidFill>
                  <a:srgbClr val="377C29"/>
                </a:solidFill>
              </a:rPr>
              <a:t>Most of Arab countries protect their agriculture not at the requested level</a:t>
            </a:r>
          </a:p>
          <a:p>
            <a:pPr marL="0" indent="0" algn="just">
              <a:buNone/>
            </a:pPr>
            <a:endParaRPr lang="en-US" sz="1000" dirty="0">
              <a:solidFill>
                <a:srgbClr val="377C29"/>
              </a:solidFill>
            </a:endParaRPr>
          </a:p>
          <a:p>
            <a:pPr algn="just">
              <a:buFont typeface="Arial" pitchFamily="34" charset="0"/>
              <a:buChar char="•"/>
            </a:pPr>
            <a:r>
              <a:rPr lang="en-US" sz="2200" dirty="0" smtClean="0">
                <a:solidFill>
                  <a:srgbClr val="377C29"/>
                </a:solidFill>
              </a:rPr>
              <a:t>Turkey applies protectionist measures to prevent import of poultry meat</a:t>
            </a:r>
          </a:p>
          <a:p>
            <a:pPr marL="0" indent="0" algn="just">
              <a:buNone/>
            </a:pPr>
            <a:endParaRPr lang="en-US" sz="1000" dirty="0" smtClean="0">
              <a:solidFill>
                <a:srgbClr val="377C29"/>
              </a:solidFill>
            </a:endParaRPr>
          </a:p>
          <a:p>
            <a:pPr algn="just">
              <a:buFont typeface="Arial" pitchFamily="34" charset="0"/>
              <a:buChar char="•"/>
            </a:pPr>
            <a:r>
              <a:rPr lang="en-US" sz="2200" dirty="0" smtClean="0">
                <a:solidFill>
                  <a:srgbClr val="377C29"/>
                </a:solidFill>
              </a:rPr>
              <a:t>The ME and African countries should adopt the protectionist policy towards its poultry production</a:t>
            </a:r>
          </a:p>
          <a:p>
            <a:pPr marL="0" indent="0" algn="just">
              <a:buNone/>
            </a:pPr>
            <a:endParaRPr lang="en-US" sz="1000" dirty="0" smtClean="0">
              <a:solidFill>
                <a:srgbClr val="377C29"/>
              </a:solidFill>
            </a:endParaRPr>
          </a:p>
          <a:p>
            <a:pPr algn="just">
              <a:buFont typeface="Arial" pitchFamily="34" charset="0"/>
              <a:buChar char="•"/>
            </a:pPr>
            <a:r>
              <a:rPr lang="en-US" sz="2200" dirty="0" smtClean="0">
                <a:solidFill>
                  <a:srgbClr val="377C29"/>
                </a:solidFill>
              </a:rPr>
              <a:t>WTO approves protection but not direct subsidy</a:t>
            </a:r>
          </a:p>
          <a:p>
            <a:pPr algn="just">
              <a:buNone/>
            </a:pPr>
            <a:endParaRPr lang="en-US" sz="2200" dirty="0" smtClean="0">
              <a:solidFill>
                <a:srgbClr val="377C29"/>
              </a:solidFill>
            </a:endParaRPr>
          </a:p>
          <a:p>
            <a:pPr algn="just">
              <a:buNone/>
            </a:pPr>
            <a:endParaRPr lang="en-US" sz="2200"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Conference </a:t>
            </a:r>
            <a:r>
              <a:rPr lang="en-US" dirty="0" smtClean="0"/>
              <a:t>- Musa Freiji    </a:t>
            </a:r>
          </a:p>
          <a:p>
            <a:pPr>
              <a:defRPr/>
            </a:pPr>
            <a:fld id="{CC2AD8B0-6CA0-484C-9FBC-C3C9663CE4ED}" type="slidenum">
              <a:rPr lang="en-US" smtClean="0"/>
              <a:pPr>
                <a:defRPr/>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5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04800" y="152400"/>
            <a:ext cx="8686800" cy="838200"/>
          </a:xfrm>
        </p:spPr>
        <p:txBody>
          <a:bodyPr>
            <a:normAutofit fontScale="90000"/>
          </a:bodyPr>
          <a:lstStyle/>
          <a:p>
            <a:r>
              <a:rPr lang="en-US" sz="4000" b="1" dirty="0" smtClean="0">
                <a:solidFill>
                  <a:srgbClr val="377C29"/>
                </a:solidFill>
              </a:rPr>
              <a:t>Protection &amp; Subsidy vs. Open Trade </a:t>
            </a:r>
            <a:r>
              <a:rPr lang="en-US" sz="2400" b="1" dirty="0" smtClean="0">
                <a:solidFill>
                  <a:srgbClr val="377C29"/>
                </a:solidFill>
              </a:rPr>
              <a:t>(Cont.)</a:t>
            </a:r>
            <a:endParaRPr lang="en-US" sz="2400" b="1" dirty="0">
              <a:solidFill>
                <a:srgbClr val="377C29"/>
              </a:solidFill>
            </a:endParaRPr>
          </a:p>
        </p:txBody>
      </p:sp>
      <p:sp>
        <p:nvSpPr>
          <p:cNvPr id="6" name="Content Placeholder 2"/>
          <p:cNvSpPr>
            <a:spLocks noGrp="1"/>
          </p:cNvSpPr>
          <p:nvPr>
            <p:ph idx="1"/>
          </p:nvPr>
        </p:nvSpPr>
        <p:spPr>
          <a:xfrm>
            <a:off x="457200" y="1002228"/>
            <a:ext cx="8229600" cy="5105400"/>
          </a:xfrm>
        </p:spPr>
        <p:txBody>
          <a:bodyPr>
            <a:noAutofit/>
          </a:bodyPr>
          <a:lstStyle/>
          <a:p>
            <a:pPr algn="just">
              <a:buFont typeface="Arial" pitchFamily="34" charset="0"/>
              <a:buChar char="•"/>
            </a:pPr>
            <a:r>
              <a:rPr lang="en-US" sz="2200" dirty="0" smtClean="0">
                <a:solidFill>
                  <a:srgbClr val="377C29"/>
                </a:solidFill>
              </a:rPr>
              <a:t>WTO members have failed so far to sign free trade agreements on agricultural products</a:t>
            </a:r>
          </a:p>
          <a:p>
            <a:pPr marL="0" indent="0" algn="just">
              <a:buNone/>
            </a:pPr>
            <a:endParaRPr lang="en-US" sz="1000" dirty="0" smtClean="0">
              <a:solidFill>
                <a:srgbClr val="377C29"/>
              </a:solidFill>
            </a:endParaRPr>
          </a:p>
          <a:p>
            <a:pPr algn="just"/>
            <a:r>
              <a:rPr lang="en-US" sz="2200" dirty="0" smtClean="0">
                <a:solidFill>
                  <a:srgbClr val="377C29"/>
                </a:solidFill>
              </a:rPr>
              <a:t>WTO is but another arm of imperialism, when it comes to imposing subsidized products on another country</a:t>
            </a:r>
          </a:p>
          <a:p>
            <a:pPr marL="0" indent="0" algn="just">
              <a:buNone/>
            </a:pPr>
            <a:endParaRPr lang="en-US" sz="1000" dirty="0" smtClean="0">
              <a:solidFill>
                <a:srgbClr val="377C29"/>
              </a:solidFill>
            </a:endParaRPr>
          </a:p>
          <a:p>
            <a:pPr algn="just">
              <a:buFont typeface="Arial" pitchFamily="34" charset="0"/>
              <a:buChar char="•"/>
            </a:pPr>
            <a:r>
              <a:rPr lang="en-US" sz="2200" dirty="0" smtClean="0">
                <a:solidFill>
                  <a:srgbClr val="377C29"/>
                </a:solidFill>
              </a:rPr>
              <a:t>Increase in world population will limit food exports</a:t>
            </a:r>
          </a:p>
          <a:p>
            <a:pPr marL="0" indent="0" algn="just">
              <a:buNone/>
            </a:pPr>
            <a:endParaRPr lang="en-US" sz="1000" dirty="0" smtClean="0">
              <a:solidFill>
                <a:srgbClr val="377C29"/>
              </a:solidFill>
            </a:endParaRPr>
          </a:p>
          <a:p>
            <a:pPr algn="just">
              <a:buFont typeface="Arial" pitchFamily="34" charset="0"/>
              <a:buChar char="•"/>
            </a:pPr>
            <a:r>
              <a:rPr lang="en-US" sz="2200" dirty="0" smtClean="0">
                <a:solidFill>
                  <a:srgbClr val="377C29"/>
                </a:solidFill>
              </a:rPr>
              <a:t>Most Arab countries have wrongly resorted to open trade policies of agricultural and food products, especially that no free trade agreements for agricultural and food products have been finalized between member states up to now</a:t>
            </a:r>
          </a:p>
          <a:p>
            <a:pPr marL="0" indent="0" algn="just">
              <a:buNone/>
            </a:pPr>
            <a:endParaRPr lang="en-US" sz="1000" dirty="0" smtClean="0">
              <a:solidFill>
                <a:srgbClr val="377C29"/>
              </a:solidFill>
            </a:endParaRPr>
          </a:p>
          <a:p>
            <a:pPr algn="just">
              <a:buFont typeface="Arial" pitchFamily="34" charset="0"/>
              <a:buChar char="•"/>
            </a:pPr>
            <a:r>
              <a:rPr lang="en-US" sz="2200" dirty="0" smtClean="0">
                <a:solidFill>
                  <a:srgbClr val="377C29"/>
                </a:solidFill>
              </a:rPr>
              <a:t>My estimates of future poultry meat production in the Arab World in light of open trade policies</a:t>
            </a:r>
          </a:p>
          <a:p>
            <a:pPr algn="just">
              <a:buNone/>
            </a:pPr>
            <a:endParaRPr lang="en-US" sz="2200" dirty="0">
              <a:solidFill>
                <a:srgbClr val="377C29"/>
              </a:solidFill>
            </a:endParaRPr>
          </a:p>
        </p:txBody>
      </p:sp>
      <p:sp>
        <p:nvSpPr>
          <p:cNvPr id="3" name="Slide Number Placeholder 2"/>
          <p:cNvSpPr>
            <a:spLocks noGrp="1"/>
          </p:cNvSpPr>
          <p:nvPr>
            <p:ph type="sldNum" sz="quarter" idx="12"/>
          </p:nvPr>
        </p:nvSpPr>
        <p:spPr/>
        <p:txBody>
          <a:bodyPr/>
          <a:lstStyle/>
          <a:p>
            <a:pPr algn="l">
              <a:defRPr/>
            </a:pPr>
            <a:r>
              <a:rPr lang="en-US" dirty="0"/>
              <a:t>5</a:t>
            </a:r>
            <a:r>
              <a:rPr lang="en-US" baseline="30000" dirty="0"/>
              <a:t>th</a:t>
            </a:r>
            <a:r>
              <a:rPr lang="en-US" dirty="0"/>
              <a:t> Arab </a:t>
            </a:r>
            <a:r>
              <a:rPr lang="en-US" dirty="0" smtClean="0"/>
              <a:t>Conference - Musa Freiji    </a:t>
            </a:r>
          </a:p>
          <a:p>
            <a:pPr>
              <a:defRPr/>
            </a:pPr>
            <a:fld id="{CC2AD8B0-6CA0-484C-9FBC-C3C9663CE4ED}" type="slidenum">
              <a:rPr lang="en-US" smtClean="0"/>
              <a:pPr>
                <a:defRPr/>
              </a:pPr>
              <a:t>7</a:t>
            </a:fld>
            <a:endParaRPr lang="en-US" dirty="0"/>
          </a:p>
        </p:txBody>
      </p:sp>
    </p:spTree>
    <p:extLst>
      <p:ext uri="{BB962C8B-B14F-4D97-AF65-F5344CB8AC3E}">
        <p14:creationId xmlns:p14="http://schemas.microsoft.com/office/powerpoint/2010/main" val="8141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subTnLst>
                                    <p:animClr clrSpc="rgb" dir="cw">
                                      <p:cBhvr override="childStyle">
                                        <p:cTn dur="1" fill="hold" display="0" masterRel="nextClick" afterEffect="1"/>
                                        <p:tgtEl>
                                          <p:spTgt spid="5"/>
                                        </p:tgtEl>
                                        <p:attrNameLst>
                                          <p:attrName>ppt_c</p:attrName>
                                        </p:attrNameLst>
                                      </p:cBhvr>
                                      <p:to>
                                        <a:srgbClr val="BCC945"/>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subTnLst>
                                    <p:animClr clrSpc="rgb" dir="cw">
                                      <p:cBhvr override="childStyle">
                                        <p:cTn dur="1" fill="hold" display="0" masterRel="nextClick" afterEffect="1"/>
                                        <p:tgtEl>
                                          <p:spTgt spid="6">
                                            <p:txEl>
                                              <p:pRg st="0" end="0"/>
                                            </p:txEl>
                                          </p:spTgt>
                                        </p:tgtEl>
                                        <p:attrNameLst>
                                          <p:attrName>ppt_c</p:attrName>
                                        </p:attrNameLst>
                                      </p:cBhvr>
                                      <p:to>
                                        <a:srgbClr val="BCC945"/>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BCC945"/>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subTnLst>
                                    <p:animClr clrSpc="rgb" dir="cw">
                                      <p:cBhvr override="childStyle">
                                        <p:cTn dur="1" fill="hold" display="0" masterRel="nextClick" afterEffect="1"/>
                                        <p:tgtEl>
                                          <p:spTgt spid="6">
                                            <p:txEl>
                                              <p:pRg st="4" end="4"/>
                                            </p:txEl>
                                          </p:spTgt>
                                        </p:tgtEl>
                                        <p:attrNameLst>
                                          <p:attrName>ppt_c</p:attrName>
                                        </p:attrNameLst>
                                      </p:cBhvr>
                                      <p:to>
                                        <a:srgbClr val="BCC945"/>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animEffect transition="in" filter="fade">
                                      <p:cBhvr>
                                        <p:cTn id="27" dur="500"/>
                                        <p:tgtEl>
                                          <p:spTgt spid="6">
                                            <p:txEl>
                                              <p:pRg st="6" end="6"/>
                                            </p:txEl>
                                          </p:spTgt>
                                        </p:tgtEl>
                                      </p:cBhvr>
                                    </p:animEffect>
                                  </p:childTnLst>
                                  <p:subTnLst>
                                    <p:animClr clrSpc="rgb" dir="cw">
                                      <p:cBhvr override="childStyle">
                                        <p:cTn dur="1" fill="hold" display="0" masterRel="nextClick" afterEffect="1"/>
                                        <p:tgtEl>
                                          <p:spTgt spid="6">
                                            <p:txEl>
                                              <p:pRg st="6" end="6"/>
                                            </p:txEl>
                                          </p:spTgt>
                                        </p:tgtEl>
                                        <p:attrNameLst>
                                          <p:attrName>ppt_c</p:attrName>
                                        </p:attrNameLst>
                                      </p:cBhvr>
                                      <p:to>
                                        <a:srgbClr val="BCC945"/>
                                      </p:to>
                                    </p:animClr>
                                  </p:sub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8" end="8"/>
                                            </p:txEl>
                                          </p:spTgt>
                                        </p:tgtEl>
                                        <p:attrNameLst>
                                          <p:attrName>style.visibility</p:attrName>
                                        </p:attrNameLst>
                                      </p:cBhvr>
                                      <p:to>
                                        <p:strVal val="visible"/>
                                      </p:to>
                                    </p:set>
                                    <p:animEffect transition="in" filter="fade">
                                      <p:cBhvr>
                                        <p:cTn id="32" dur="500"/>
                                        <p:tgtEl>
                                          <p:spTgt spid="6">
                                            <p:txEl>
                                              <p:pRg st="8" end="8"/>
                                            </p:txEl>
                                          </p:spTgt>
                                        </p:tgtEl>
                                      </p:cBhvr>
                                    </p:animEffect>
                                  </p:childTnLst>
                                  <p:subTnLst>
                                    <p:animClr clrSpc="rgb" dir="cw">
                                      <p:cBhvr override="childStyle">
                                        <p:cTn dur="1" fill="hold" display="0" masterRel="nextClick" afterEffect="1"/>
                                        <p:tgtEl>
                                          <p:spTgt spid="6">
                                            <p:txEl>
                                              <p:pRg st="8" end="8"/>
                                            </p:txEl>
                                          </p:spTgt>
                                        </p:tgtEl>
                                        <p:attrNameLst>
                                          <p:attrName>ppt_c</p:attrName>
                                        </p:attrNameLst>
                                      </p:cBhvr>
                                      <p:to>
                                        <a:srgbClr val="BCC945"/>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0257"/>
            <a:ext cx="8229600" cy="821364"/>
          </a:xfrm>
        </p:spPr>
        <p:txBody>
          <a:bodyPr>
            <a:normAutofit fontScale="90000"/>
          </a:bodyPr>
          <a:lstStyle/>
          <a:p>
            <a:r>
              <a:rPr lang="en-US" sz="3600" b="1" dirty="0" smtClean="0">
                <a:solidFill>
                  <a:srgbClr val="377C29"/>
                </a:solidFill>
                <a:ea typeface="Georgia" pitchFamily="18" charset="0"/>
                <a:cs typeface="Georgia" pitchFamily="18" charset="0"/>
              </a:rPr>
              <a:t>POULTRY MEAT PRODUCTION </a:t>
            </a:r>
            <a:br>
              <a:rPr lang="en-US" sz="3600" b="1" dirty="0" smtClean="0">
                <a:solidFill>
                  <a:srgbClr val="377C29"/>
                </a:solidFill>
                <a:ea typeface="Georgia" pitchFamily="18" charset="0"/>
                <a:cs typeface="Georgia" pitchFamily="18" charset="0"/>
              </a:rPr>
            </a:br>
            <a:r>
              <a:rPr lang="en-US" sz="3600" b="1" dirty="0" smtClean="0">
                <a:solidFill>
                  <a:srgbClr val="377C29"/>
                </a:solidFill>
                <a:ea typeface="Georgia" pitchFamily="18" charset="0"/>
                <a:cs typeface="Georgia" pitchFamily="18" charset="0"/>
              </a:rPr>
              <a:t>IN THE ARAB WORLD</a:t>
            </a:r>
          </a:p>
        </p:txBody>
      </p:sp>
      <p:graphicFrame>
        <p:nvGraphicFramePr>
          <p:cNvPr id="3" name="Table 2"/>
          <p:cNvGraphicFramePr>
            <a:graphicFrameLocks noGrp="1"/>
          </p:cNvGraphicFramePr>
          <p:nvPr>
            <p:extLst>
              <p:ext uri="{D42A27DB-BD31-4B8C-83A1-F6EECF244321}">
                <p14:modId xmlns:p14="http://schemas.microsoft.com/office/powerpoint/2010/main" val="3185346206"/>
              </p:ext>
            </p:extLst>
          </p:nvPr>
        </p:nvGraphicFramePr>
        <p:xfrm>
          <a:off x="163286" y="975360"/>
          <a:ext cx="8631382" cy="5730240"/>
        </p:xfrm>
        <a:graphic>
          <a:graphicData uri="http://schemas.openxmlformats.org/drawingml/2006/table">
            <a:tbl>
              <a:tblPr firstRow="1" firstCol="1" bandRow="1">
                <a:tableStyleId>{0505E3EF-67EA-436B-97B2-0124C06EBD24}</a:tableStyleId>
              </a:tblPr>
              <a:tblGrid>
                <a:gridCol w="2560067"/>
                <a:gridCol w="1765982"/>
                <a:gridCol w="1363759"/>
                <a:gridCol w="1608889"/>
                <a:gridCol w="1332685"/>
              </a:tblGrid>
              <a:tr h="190152">
                <a:tc rowSpan="2">
                  <a:txBody>
                    <a:bodyPr/>
                    <a:lstStyle/>
                    <a:p>
                      <a:pPr marL="0" marR="0" algn="ctr" rtl="0">
                        <a:spcBef>
                          <a:spcPts val="0"/>
                        </a:spcBef>
                        <a:spcAft>
                          <a:spcPts val="0"/>
                        </a:spcAft>
                      </a:pPr>
                      <a:r>
                        <a:rPr lang="en-US" sz="1400" dirty="0">
                          <a:effectLst/>
                          <a:latin typeface="+mn-lt"/>
                        </a:rPr>
                        <a:t>Country</a:t>
                      </a:r>
                      <a:endParaRPr lang="en-US" sz="1400" dirty="0">
                        <a:effectLst/>
                        <a:latin typeface="+mn-lt"/>
                        <a:ea typeface="Times New Roman"/>
                      </a:endParaRPr>
                    </a:p>
                  </a:txBody>
                  <a:tcPr marL="40846" marR="40846" marT="0" marB="0" anchor="ctr"/>
                </a:tc>
                <a:tc gridSpan="2">
                  <a:txBody>
                    <a:bodyPr/>
                    <a:lstStyle/>
                    <a:p>
                      <a:pPr marL="0" marR="0" algn="ctr" rtl="0">
                        <a:spcBef>
                          <a:spcPts val="0"/>
                        </a:spcBef>
                        <a:spcAft>
                          <a:spcPts val="0"/>
                        </a:spcAft>
                      </a:pPr>
                      <a:r>
                        <a:rPr lang="en-US" sz="1400" dirty="0">
                          <a:effectLst/>
                          <a:latin typeface="+mn-lt"/>
                        </a:rPr>
                        <a:t>Actual 2012</a:t>
                      </a:r>
                      <a:endParaRPr lang="en-US" sz="1400" dirty="0">
                        <a:effectLst/>
                        <a:latin typeface="+mn-lt"/>
                        <a:ea typeface="Times New Roman"/>
                      </a:endParaRPr>
                    </a:p>
                  </a:txBody>
                  <a:tcPr marL="40846" marR="40846" marT="0" marB="0" anchor="ctr"/>
                </a:tc>
                <a:tc hMerge="1">
                  <a:txBody>
                    <a:bodyPr/>
                    <a:lstStyle/>
                    <a:p>
                      <a:endParaRPr lang="en-US"/>
                    </a:p>
                  </a:txBody>
                  <a:tcPr/>
                </a:tc>
                <a:tc gridSpan="2">
                  <a:txBody>
                    <a:bodyPr/>
                    <a:lstStyle/>
                    <a:p>
                      <a:pPr marL="0" marR="0" algn="ctr" rtl="0">
                        <a:spcBef>
                          <a:spcPts val="0"/>
                        </a:spcBef>
                        <a:spcAft>
                          <a:spcPts val="0"/>
                        </a:spcAft>
                      </a:pPr>
                      <a:r>
                        <a:rPr lang="en-US" sz="1400" dirty="0">
                          <a:effectLst/>
                          <a:latin typeface="+mn-lt"/>
                        </a:rPr>
                        <a:t>Expected 2016</a:t>
                      </a:r>
                      <a:endParaRPr lang="en-US" sz="1400" dirty="0">
                        <a:effectLst/>
                        <a:latin typeface="+mn-lt"/>
                        <a:ea typeface="Times New Roman"/>
                      </a:endParaRPr>
                    </a:p>
                  </a:txBody>
                  <a:tcPr marL="40846" marR="40846" marT="0" marB="0" anchor="ctr"/>
                </a:tc>
                <a:tc hMerge="1">
                  <a:txBody>
                    <a:bodyPr/>
                    <a:lstStyle/>
                    <a:p>
                      <a:endParaRPr lang="en-US"/>
                    </a:p>
                  </a:txBody>
                  <a:tcPr/>
                </a:tc>
              </a:tr>
              <a:tr h="190152">
                <a:tc vMerge="1">
                  <a:txBody>
                    <a:bodyPr/>
                    <a:lstStyle/>
                    <a:p>
                      <a:endParaRPr lang="en-US"/>
                    </a:p>
                  </a:txBody>
                  <a:tcPr/>
                </a:tc>
                <a:tc>
                  <a:txBody>
                    <a:bodyPr/>
                    <a:lstStyle/>
                    <a:p>
                      <a:pPr marL="0" marR="0" algn="ctr" rtl="0">
                        <a:spcBef>
                          <a:spcPts val="0"/>
                        </a:spcBef>
                        <a:spcAft>
                          <a:spcPts val="0"/>
                        </a:spcAft>
                      </a:pPr>
                      <a:r>
                        <a:rPr lang="en-US" sz="1400" b="1" dirty="0">
                          <a:effectLst/>
                          <a:latin typeface="+mn-lt"/>
                        </a:rPr>
                        <a:t>*Qty.(1000 tons)</a:t>
                      </a:r>
                      <a:endParaRPr lang="en-US" sz="1400" b="1" dirty="0">
                        <a:effectLst/>
                        <a:latin typeface="+mn-lt"/>
                        <a:ea typeface="Times New Roman"/>
                      </a:endParaRPr>
                    </a:p>
                  </a:txBody>
                  <a:tcPr marL="40846" marR="40846" marT="0" marB="0" anchor="ctr"/>
                </a:tc>
                <a:tc>
                  <a:txBody>
                    <a:bodyPr/>
                    <a:lstStyle/>
                    <a:p>
                      <a:pPr marL="0" marR="0" algn="ctr" rtl="0">
                        <a:spcBef>
                          <a:spcPts val="0"/>
                        </a:spcBef>
                        <a:spcAft>
                          <a:spcPts val="0"/>
                        </a:spcAft>
                      </a:pPr>
                      <a:r>
                        <a:rPr lang="en-US" sz="1400" b="1" dirty="0">
                          <a:effectLst/>
                          <a:latin typeface="+mn-lt"/>
                        </a:rPr>
                        <a:t>Per Capita (Kg)</a:t>
                      </a:r>
                      <a:endParaRPr lang="en-US" sz="1400" b="1" dirty="0">
                        <a:effectLst/>
                        <a:latin typeface="+mn-lt"/>
                        <a:ea typeface="Times New Roman"/>
                      </a:endParaRPr>
                    </a:p>
                  </a:txBody>
                  <a:tcPr marL="40846" marR="40846" marT="0" marB="0" anchor="b"/>
                </a:tc>
                <a:tc>
                  <a:txBody>
                    <a:bodyPr/>
                    <a:lstStyle/>
                    <a:p>
                      <a:pPr marL="0" marR="0" algn="ctr" rtl="0">
                        <a:spcBef>
                          <a:spcPts val="0"/>
                        </a:spcBef>
                        <a:spcAft>
                          <a:spcPts val="0"/>
                        </a:spcAft>
                      </a:pPr>
                      <a:r>
                        <a:rPr lang="en-US" sz="1400" b="1" dirty="0">
                          <a:effectLst/>
                          <a:latin typeface="+mn-lt"/>
                        </a:rPr>
                        <a:t>Qty.(1000 tons)</a:t>
                      </a:r>
                      <a:endParaRPr lang="en-US" sz="1400" b="1" dirty="0">
                        <a:effectLst/>
                        <a:latin typeface="+mn-lt"/>
                        <a:ea typeface="Times New Roman"/>
                      </a:endParaRPr>
                    </a:p>
                  </a:txBody>
                  <a:tcPr marL="40846" marR="40846" marT="0" marB="0" anchor="b"/>
                </a:tc>
                <a:tc>
                  <a:txBody>
                    <a:bodyPr/>
                    <a:lstStyle/>
                    <a:p>
                      <a:pPr marL="0" marR="0" algn="ctr" rtl="0">
                        <a:spcBef>
                          <a:spcPts val="0"/>
                        </a:spcBef>
                        <a:spcAft>
                          <a:spcPts val="0"/>
                        </a:spcAft>
                      </a:pPr>
                      <a:r>
                        <a:rPr lang="en-US" sz="1400" b="1" dirty="0">
                          <a:effectLst/>
                          <a:latin typeface="+mn-lt"/>
                        </a:rPr>
                        <a:t>Per Capita (Kg)</a:t>
                      </a:r>
                      <a:endParaRPr lang="en-US" sz="1400" b="1" dirty="0">
                        <a:effectLst/>
                        <a:latin typeface="+mn-lt"/>
                        <a:ea typeface="Times New Roman"/>
                      </a:endParaRPr>
                    </a:p>
                  </a:txBody>
                  <a:tcPr marL="40846" marR="40846" marT="0" marB="0" anchor="b"/>
                </a:tc>
              </a:tr>
              <a:tr h="190152">
                <a:tc>
                  <a:txBody>
                    <a:bodyPr/>
                    <a:lstStyle/>
                    <a:p>
                      <a:pPr marL="0" marR="0" algn="l" rtl="0">
                        <a:spcBef>
                          <a:spcPts val="0"/>
                        </a:spcBef>
                        <a:spcAft>
                          <a:spcPts val="0"/>
                        </a:spcAft>
                      </a:pPr>
                      <a:r>
                        <a:rPr lang="en-US" sz="1300" dirty="0">
                          <a:effectLst/>
                          <a:latin typeface="+mn-lt"/>
                        </a:rPr>
                        <a:t>Algiers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252.78</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dirty="0">
                          <a:effectLst/>
                          <a:latin typeface="+mn-lt"/>
                        </a:rPr>
                        <a:t>6.81</a:t>
                      </a:r>
                      <a:endParaRPr lang="en-US" sz="12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dirty="0">
                          <a:effectLst/>
                          <a:latin typeface="+mn-lt"/>
                        </a:rPr>
                        <a:t>278</a:t>
                      </a:r>
                      <a:endParaRPr lang="en-US" sz="12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dirty="0">
                          <a:effectLst/>
                          <a:latin typeface="+mn-lt"/>
                        </a:rPr>
                        <a:t>6.95</a:t>
                      </a:r>
                      <a:endParaRPr lang="en-US" sz="1200" dirty="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Comoros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0.54</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0.73</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0.6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0.75</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Egypt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dirty="0">
                          <a:effectLst/>
                          <a:latin typeface="+mn-lt"/>
                        </a:rPr>
                        <a:t>800.14</a:t>
                      </a:r>
                      <a:endParaRPr lang="en-US" sz="12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9.76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840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9.44</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err="1">
                          <a:effectLst/>
                          <a:latin typeface="+mn-lt"/>
                        </a:rPr>
                        <a:t>Lybia</a:t>
                      </a:r>
                      <a:r>
                        <a:rPr lang="en-US" sz="1300" dirty="0">
                          <a:effectLst/>
                          <a:latin typeface="+mn-lt"/>
                        </a:rPr>
                        <a:t>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124.15</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17.40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130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18.56</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a:effectLst/>
                          <a:latin typeface="+mn-lt"/>
                        </a:rPr>
                        <a:t>Mauritania **</a:t>
                      </a:r>
                      <a:endParaRPr lang="en-US" sz="13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4.55</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1.36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5</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1.36</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Morocco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556.36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17.09</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612</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17.48</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a:effectLst/>
                          <a:latin typeface="+mn-lt"/>
                        </a:rPr>
                        <a:t>Somalia</a:t>
                      </a:r>
                      <a:endParaRPr lang="en-US" sz="13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24.47</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2.50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27</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2.5</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Sudan</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58.30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1.89</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64</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1.89</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Tunisia</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126.26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11.83</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139</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11.88</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Bahrain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8.00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6.48</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8.4</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6.18</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Palestine</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56.95</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13.27</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63</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13.40</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Iraq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84.83</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2.55</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93</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2.55</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Jordan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191.77</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30.46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210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30.30</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Kuwait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39.56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11.89</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44</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11.98</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Lebanon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130.26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30.80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143</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30.80</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Oman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5.65</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2.04</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6.2</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2.04</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Qatar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9.79</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5.46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10.8</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5.46</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Saudi Arabia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572.27</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21.09</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629</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21.00</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Syria</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136.35</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6.32</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150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7.14</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Arab Emirates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41.06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4.97</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45</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4.95</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Yemen **</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151.40</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6.17</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166</a:t>
                      </a:r>
                      <a:endParaRPr lang="en-US" sz="120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a:effectLst/>
                          <a:latin typeface="+mn-lt"/>
                        </a:rPr>
                        <a:t>6.15</a:t>
                      </a:r>
                      <a:endParaRPr lang="en-US" sz="120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Total Arab World</a:t>
                      </a:r>
                      <a:endParaRPr lang="en-US" sz="1300" dirty="0">
                        <a:effectLst/>
                        <a:latin typeface="+mn-lt"/>
                        <a:ea typeface="Times New Roman"/>
                      </a:endParaRPr>
                    </a:p>
                  </a:txBody>
                  <a:tcPr marL="40846" marR="40846" marT="0" marB="0" anchor="ctr"/>
                </a:tc>
                <a:tc>
                  <a:txBody>
                    <a:bodyPr/>
                    <a:lstStyle/>
                    <a:p>
                      <a:pPr marL="0" marR="0" algn="r" rtl="1">
                        <a:spcBef>
                          <a:spcPts val="0"/>
                        </a:spcBef>
                        <a:spcAft>
                          <a:spcPts val="0"/>
                        </a:spcAft>
                      </a:pPr>
                      <a:r>
                        <a:rPr lang="en-US" sz="1200" b="1" dirty="0">
                          <a:effectLst/>
                          <a:latin typeface="+mn-lt"/>
                        </a:rPr>
                        <a:t>3,375.44</a:t>
                      </a:r>
                      <a:endParaRPr lang="en-US" sz="1200" b="1" dirty="0">
                        <a:effectLst/>
                        <a:latin typeface="+mn-lt"/>
                        <a:ea typeface="Times New Roman"/>
                      </a:endParaRPr>
                    </a:p>
                  </a:txBody>
                  <a:tcPr marL="40846" marR="40846" marT="0" marB="0"/>
                </a:tc>
                <a:tc>
                  <a:txBody>
                    <a:bodyPr/>
                    <a:lstStyle/>
                    <a:p>
                      <a:pPr marL="0" marR="0" algn="r" rtl="1">
                        <a:spcBef>
                          <a:spcPts val="0"/>
                        </a:spcBef>
                        <a:spcAft>
                          <a:spcPts val="0"/>
                        </a:spcAft>
                      </a:pPr>
                      <a:r>
                        <a:rPr lang="en-US" sz="1200" b="1">
                          <a:effectLst/>
                          <a:latin typeface="+mn-lt"/>
                        </a:rPr>
                        <a:t>9.58 </a:t>
                      </a:r>
                      <a:endParaRPr lang="en-US" sz="1200" b="1">
                        <a:effectLst/>
                        <a:latin typeface="+mn-lt"/>
                        <a:ea typeface="Times New Roman"/>
                      </a:endParaRPr>
                    </a:p>
                  </a:txBody>
                  <a:tcPr marL="40846" marR="40846" marT="0" marB="0"/>
                </a:tc>
                <a:tc>
                  <a:txBody>
                    <a:bodyPr/>
                    <a:lstStyle/>
                    <a:p>
                      <a:pPr marL="0" marR="0" algn="r" rtl="1">
                        <a:spcBef>
                          <a:spcPts val="0"/>
                        </a:spcBef>
                        <a:spcAft>
                          <a:spcPts val="0"/>
                        </a:spcAft>
                      </a:pPr>
                      <a:r>
                        <a:rPr lang="en-US" sz="1200" b="1">
                          <a:effectLst/>
                          <a:latin typeface="+mn-lt"/>
                        </a:rPr>
                        <a:t>3,664</a:t>
                      </a:r>
                      <a:endParaRPr lang="en-US" sz="1200" b="1">
                        <a:effectLst/>
                        <a:latin typeface="+mn-lt"/>
                        <a:ea typeface="Times New Roman"/>
                      </a:endParaRPr>
                    </a:p>
                  </a:txBody>
                  <a:tcPr marL="40846" marR="40846" marT="0" marB="0"/>
                </a:tc>
                <a:tc>
                  <a:txBody>
                    <a:bodyPr/>
                    <a:lstStyle/>
                    <a:p>
                      <a:pPr marL="0" marR="0" algn="r" rtl="1">
                        <a:spcBef>
                          <a:spcPts val="0"/>
                        </a:spcBef>
                        <a:spcAft>
                          <a:spcPts val="0"/>
                        </a:spcAft>
                      </a:pPr>
                      <a:r>
                        <a:rPr lang="en-US" sz="1200" b="1">
                          <a:effectLst/>
                          <a:latin typeface="+mn-lt"/>
                        </a:rPr>
                        <a:t>9.46 </a:t>
                      </a:r>
                      <a:endParaRPr lang="en-US" sz="1200" b="1">
                        <a:effectLst/>
                        <a:latin typeface="+mn-lt"/>
                        <a:ea typeface="Times New Roman"/>
                      </a:endParaRPr>
                    </a:p>
                  </a:txBody>
                  <a:tcPr marL="40846" marR="40846" marT="0" marB="0"/>
                </a:tc>
              </a:tr>
              <a:tr h="190152">
                <a:tc>
                  <a:txBody>
                    <a:bodyPr/>
                    <a:lstStyle/>
                    <a:p>
                      <a:pPr marL="0" marR="0" algn="l" rtl="0">
                        <a:spcBef>
                          <a:spcPts val="0"/>
                        </a:spcBef>
                        <a:spcAft>
                          <a:spcPts val="0"/>
                        </a:spcAft>
                      </a:pPr>
                      <a:r>
                        <a:rPr lang="en-US" sz="1300" dirty="0">
                          <a:effectLst/>
                          <a:latin typeface="+mn-lt"/>
                        </a:rPr>
                        <a:t>World</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b="1" dirty="0">
                          <a:effectLst/>
                          <a:latin typeface="+mn-lt"/>
                        </a:rPr>
                        <a:t>92,730.00</a:t>
                      </a:r>
                      <a:endParaRPr lang="en-US" sz="1200" b="1"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b="1">
                          <a:effectLst/>
                          <a:latin typeface="+mn-lt"/>
                        </a:rPr>
                        <a:t>12.94</a:t>
                      </a:r>
                      <a:endParaRPr lang="en-US" sz="1200" b="1">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b="1" dirty="0">
                          <a:effectLst/>
                          <a:latin typeface="+mn-lt"/>
                        </a:rPr>
                        <a:t> </a:t>
                      </a:r>
                      <a:endParaRPr lang="en-US" sz="1200" b="1"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b="1" dirty="0">
                          <a:effectLst/>
                          <a:latin typeface="+mn-lt"/>
                        </a:rPr>
                        <a:t> </a:t>
                      </a:r>
                      <a:endParaRPr lang="en-US" sz="1200" b="1" dirty="0">
                        <a:effectLst/>
                        <a:latin typeface="+mn-lt"/>
                        <a:ea typeface="Times New Roman"/>
                      </a:endParaRPr>
                    </a:p>
                  </a:txBody>
                  <a:tcPr marL="40846" marR="40846" marT="0" marB="0" anchor="ctr"/>
                </a:tc>
              </a:tr>
              <a:tr h="190152">
                <a:tc>
                  <a:txBody>
                    <a:bodyPr/>
                    <a:lstStyle/>
                    <a:p>
                      <a:pPr marL="0" marR="0" algn="l" rtl="0">
                        <a:spcBef>
                          <a:spcPts val="0"/>
                        </a:spcBef>
                        <a:spcAft>
                          <a:spcPts val="0"/>
                        </a:spcAft>
                      </a:pPr>
                      <a:r>
                        <a:rPr lang="en-US" sz="1300" dirty="0">
                          <a:effectLst/>
                          <a:latin typeface="+mn-lt"/>
                        </a:rPr>
                        <a:t>% Arab World of World</a:t>
                      </a:r>
                      <a:endParaRPr lang="en-US" sz="1300"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b="1" dirty="0">
                          <a:effectLst/>
                          <a:latin typeface="+mn-lt"/>
                        </a:rPr>
                        <a:t>3.64</a:t>
                      </a:r>
                      <a:endParaRPr lang="en-US" sz="1200" b="1"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b="1" dirty="0">
                          <a:effectLst/>
                          <a:latin typeface="+mn-lt"/>
                        </a:rPr>
                        <a:t> </a:t>
                      </a:r>
                      <a:endParaRPr lang="en-US" sz="1200" b="1"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b="1" dirty="0">
                          <a:effectLst/>
                          <a:latin typeface="+mn-lt"/>
                        </a:rPr>
                        <a:t> </a:t>
                      </a:r>
                      <a:endParaRPr lang="en-US" sz="1200" b="1" dirty="0">
                        <a:effectLst/>
                        <a:latin typeface="+mn-lt"/>
                        <a:ea typeface="Times New Roman"/>
                      </a:endParaRPr>
                    </a:p>
                  </a:txBody>
                  <a:tcPr marL="40846" marR="40846" marT="0" marB="0" anchor="ctr"/>
                </a:tc>
                <a:tc>
                  <a:txBody>
                    <a:bodyPr/>
                    <a:lstStyle/>
                    <a:p>
                      <a:pPr marL="0" marR="0" algn="r" rtl="0">
                        <a:spcBef>
                          <a:spcPts val="0"/>
                        </a:spcBef>
                        <a:spcAft>
                          <a:spcPts val="0"/>
                        </a:spcAft>
                      </a:pPr>
                      <a:r>
                        <a:rPr lang="en-US" sz="1200" b="1" dirty="0">
                          <a:effectLst/>
                          <a:latin typeface="+mn-lt"/>
                        </a:rPr>
                        <a:t> </a:t>
                      </a:r>
                      <a:endParaRPr lang="en-US" sz="1200" b="1" dirty="0">
                        <a:effectLst/>
                        <a:latin typeface="+mn-lt"/>
                        <a:ea typeface="Times New Roman"/>
                      </a:endParaRPr>
                    </a:p>
                  </a:txBody>
                  <a:tcPr marL="40846" marR="40846" marT="0" marB="0" anchor="ctr"/>
                </a:tc>
              </a:tr>
              <a:tr h="68229">
                <a:tc>
                  <a:txBody>
                    <a:bodyPr/>
                    <a:lstStyle/>
                    <a:p>
                      <a:endParaRPr lang="en-US" sz="1200" dirty="0">
                        <a:effectLst/>
                        <a:latin typeface="+mn-lt"/>
                      </a:endParaRPr>
                    </a:p>
                  </a:txBody>
                  <a:tcPr marL="40846" marR="40846" marT="0" marB="0" anchor="ctr"/>
                </a:tc>
                <a:tc>
                  <a:txBody>
                    <a:bodyPr/>
                    <a:lstStyle/>
                    <a:p>
                      <a:endParaRPr lang="en-US" sz="1200">
                        <a:effectLst/>
                        <a:latin typeface="+mn-lt"/>
                      </a:endParaRPr>
                    </a:p>
                  </a:txBody>
                  <a:tcPr marL="40846" marR="40846" marT="0" marB="0" anchor="ctr"/>
                </a:tc>
                <a:tc>
                  <a:txBody>
                    <a:bodyPr/>
                    <a:lstStyle/>
                    <a:p>
                      <a:endParaRPr lang="en-US" sz="1200">
                        <a:effectLst/>
                        <a:latin typeface="+mn-lt"/>
                      </a:endParaRPr>
                    </a:p>
                  </a:txBody>
                  <a:tcPr marL="40846" marR="40846" marT="0" marB="0" anchor="ctr"/>
                </a:tc>
                <a:tc>
                  <a:txBody>
                    <a:bodyPr/>
                    <a:lstStyle/>
                    <a:p>
                      <a:endParaRPr lang="en-US" sz="1200">
                        <a:effectLst/>
                        <a:latin typeface="+mn-lt"/>
                      </a:endParaRPr>
                    </a:p>
                  </a:txBody>
                  <a:tcPr marL="40846" marR="40846" marT="0" marB="0" anchor="ctr"/>
                </a:tc>
                <a:tc>
                  <a:txBody>
                    <a:bodyPr/>
                    <a:lstStyle/>
                    <a:p>
                      <a:endParaRPr lang="en-US" sz="1200">
                        <a:effectLst/>
                        <a:latin typeface="+mn-lt"/>
                      </a:endParaRPr>
                    </a:p>
                  </a:txBody>
                  <a:tcPr marL="40846" marR="40846" marT="0" marB="0" anchor="ctr"/>
                </a:tc>
              </a:tr>
              <a:tr h="141904">
                <a:tc>
                  <a:txBody>
                    <a:bodyPr/>
                    <a:lstStyle/>
                    <a:p>
                      <a:pPr marL="0" marR="0" algn="l" rtl="0">
                        <a:spcBef>
                          <a:spcPts val="0"/>
                        </a:spcBef>
                        <a:spcAft>
                          <a:spcPts val="0"/>
                        </a:spcAft>
                      </a:pPr>
                      <a:r>
                        <a:rPr lang="en-US" sz="1200" dirty="0">
                          <a:effectLst/>
                          <a:latin typeface="+mn-lt"/>
                        </a:rPr>
                        <a:t>Source:*    FAO</a:t>
                      </a:r>
                      <a:endParaRPr lang="en-US" sz="1200" dirty="0">
                        <a:effectLst/>
                        <a:latin typeface="+mn-lt"/>
                        <a:ea typeface="Times New Roman"/>
                      </a:endParaRPr>
                    </a:p>
                  </a:txBody>
                  <a:tcPr marL="40846" marR="40846" marT="0" marB="0" anchor="ctr"/>
                </a:tc>
                <a:tc>
                  <a:txBody>
                    <a:bodyPr/>
                    <a:lstStyle/>
                    <a:p>
                      <a:endParaRPr lang="en-US" sz="1200">
                        <a:effectLst/>
                        <a:latin typeface="+mn-lt"/>
                      </a:endParaRPr>
                    </a:p>
                  </a:txBody>
                  <a:tcPr marL="40846" marR="40846" marT="0" marB="0" anchor="ctr"/>
                </a:tc>
                <a:tc>
                  <a:txBody>
                    <a:bodyPr/>
                    <a:lstStyle/>
                    <a:p>
                      <a:endParaRPr lang="en-US" sz="1200">
                        <a:effectLst/>
                        <a:latin typeface="+mn-lt"/>
                      </a:endParaRPr>
                    </a:p>
                  </a:txBody>
                  <a:tcPr marL="40846" marR="40846" marT="0" marB="0" anchor="ctr"/>
                </a:tc>
                <a:tc>
                  <a:txBody>
                    <a:bodyPr/>
                    <a:lstStyle/>
                    <a:p>
                      <a:endParaRPr lang="en-US" sz="1200">
                        <a:effectLst/>
                        <a:latin typeface="+mn-lt"/>
                      </a:endParaRPr>
                    </a:p>
                  </a:txBody>
                  <a:tcPr marL="40846" marR="40846" marT="0" marB="0" anchor="ctr"/>
                </a:tc>
                <a:tc>
                  <a:txBody>
                    <a:bodyPr/>
                    <a:lstStyle/>
                    <a:p>
                      <a:endParaRPr lang="en-US" sz="1200">
                        <a:effectLst/>
                        <a:latin typeface="+mn-lt"/>
                      </a:endParaRPr>
                    </a:p>
                  </a:txBody>
                  <a:tcPr marL="40846" marR="40846" marT="0" marB="0" anchor="ctr"/>
                </a:tc>
              </a:tr>
              <a:tr h="141904">
                <a:tc gridSpan="2">
                  <a:txBody>
                    <a:bodyPr/>
                    <a:lstStyle/>
                    <a:p>
                      <a:pPr marL="0" marR="0" algn="l" rtl="0">
                        <a:spcBef>
                          <a:spcPts val="0"/>
                        </a:spcBef>
                        <a:spcAft>
                          <a:spcPts val="0"/>
                        </a:spcAft>
                      </a:pPr>
                      <a:r>
                        <a:rPr lang="en-US" sz="1200" dirty="0">
                          <a:effectLst/>
                          <a:latin typeface="+mn-lt"/>
                        </a:rPr>
                        <a:t>              ** Importing Countries</a:t>
                      </a:r>
                      <a:endParaRPr lang="en-US" sz="1200" dirty="0">
                        <a:effectLst/>
                        <a:latin typeface="+mn-lt"/>
                        <a:ea typeface="Times New Roman"/>
                      </a:endParaRPr>
                    </a:p>
                  </a:txBody>
                  <a:tcPr marL="40846" marR="40846" marT="0" marB="0" anchor="ctr"/>
                </a:tc>
                <a:tc hMerge="1">
                  <a:txBody>
                    <a:bodyPr/>
                    <a:lstStyle/>
                    <a:p>
                      <a:endParaRPr lang="en-US"/>
                    </a:p>
                  </a:txBody>
                  <a:tcPr/>
                </a:tc>
                <a:tc>
                  <a:txBody>
                    <a:bodyPr/>
                    <a:lstStyle/>
                    <a:p>
                      <a:endParaRPr lang="en-US" sz="1200">
                        <a:effectLst/>
                        <a:latin typeface="+mn-lt"/>
                      </a:endParaRPr>
                    </a:p>
                  </a:txBody>
                  <a:tcPr marL="40846" marR="40846" marT="0" marB="0" anchor="ctr"/>
                </a:tc>
                <a:tc>
                  <a:txBody>
                    <a:bodyPr/>
                    <a:lstStyle/>
                    <a:p>
                      <a:endParaRPr lang="en-US" sz="1200">
                        <a:effectLst/>
                        <a:latin typeface="+mn-lt"/>
                      </a:endParaRPr>
                    </a:p>
                  </a:txBody>
                  <a:tcPr marL="40846" marR="40846" marT="0" marB="0" anchor="ctr"/>
                </a:tc>
                <a:tc>
                  <a:txBody>
                    <a:bodyPr/>
                    <a:lstStyle/>
                    <a:p>
                      <a:endParaRPr lang="en-US" sz="1200" dirty="0">
                        <a:effectLst/>
                        <a:latin typeface="+mn-lt"/>
                      </a:endParaRPr>
                    </a:p>
                  </a:txBody>
                  <a:tcPr marL="40846" marR="40846" marT="0" marB="0" anchor="ctr"/>
                </a:tc>
              </a:tr>
            </a:tbl>
          </a:graphicData>
        </a:graphic>
      </p:graphicFrame>
      <p:sp>
        <p:nvSpPr>
          <p:cNvPr id="5" name="Slide Number Placeholder 4"/>
          <p:cNvSpPr>
            <a:spLocks noGrp="1"/>
          </p:cNvSpPr>
          <p:nvPr>
            <p:ph type="sldNum" sz="quarter" idx="12"/>
          </p:nvPr>
        </p:nvSpPr>
        <p:spPr>
          <a:xfrm>
            <a:off x="8794668" y="6491968"/>
            <a:ext cx="283029" cy="365125"/>
          </a:xfrm>
        </p:spPr>
        <p:txBody>
          <a:bodyPr/>
          <a:lstStyle/>
          <a:p>
            <a:pPr>
              <a:defRPr/>
            </a:pPr>
            <a:fld id="{CC2AD8B0-6CA0-484C-9FBC-C3C9663CE4ED}" type="slidenum">
              <a:rPr lang="en-US" smtClean="0"/>
              <a:pPr>
                <a:defRPr/>
              </a:pPr>
              <a:t>8</a:t>
            </a:fld>
            <a:endParaRPr lang="en-US" dirty="0"/>
          </a:p>
        </p:txBody>
      </p:sp>
    </p:spTree>
    <p:extLst>
      <p:ext uri="{BB962C8B-B14F-4D97-AF65-F5344CB8AC3E}">
        <p14:creationId xmlns:p14="http://schemas.microsoft.com/office/powerpoint/2010/main" val="9342712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rtl="1"/>
            <a:r>
              <a:rPr lang="en-US" sz="3600" b="1" dirty="0" smtClean="0">
                <a:solidFill>
                  <a:srgbClr val="377C29"/>
                </a:solidFill>
                <a:ea typeface="Georgia" pitchFamily="18" charset="0"/>
                <a:cs typeface="Georgia" pitchFamily="18" charset="0"/>
              </a:rPr>
              <a:t>IMPORTS OF POULTRY MEAT </a:t>
            </a:r>
            <a:br>
              <a:rPr lang="en-US" sz="3600" b="1" dirty="0" smtClean="0">
                <a:solidFill>
                  <a:srgbClr val="377C29"/>
                </a:solidFill>
                <a:ea typeface="Georgia" pitchFamily="18" charset="0"/>
                <a:cs typeface="Georgia" pitchFamily="18" charset="0"/>
              </a:rPr>
            </a:br>
            <a:r>
              <a:rPr lang="en-US" sz="3600" b="1" dirty="0" smtClean="0">
                <a:solidFill>
                  <a:srgbClr val="377C29"/>
                </a:solidFill>
                <a:ea typeface="Georgia" pitchFamily="18" charset="0"/>
                <a:cs typeface="Georgia" pitchFamily="18" charset="0"/>
              </a:rPr>
              <a:t>IN MOST ARAB COUNTRIES </a:t>
            </a:r>
            <a:r>
              <a:rPr lang="en-US" sz="2700" b="1" dirty="0" smtClean="0">
                <a:solidFill>
                  <a:srgbClr val="377C29"/>
                </a:solidFill>
                <a:ea typeface="Georgia" pitchFamily="18" charset="0"/>
                <a:cs typeface="Georgia" pitchFamily="18" charset="0"/>
              </a:rPr>
              <a:t>(in 1000 MT)</a:t>
            </a:r>
          </a:p>
        </p:txBody>
      </p:sp>
      <p:graphicFrame>
        <p:nvGraphicFramePr>
          <p:cNvPr id="3" name="Table 2"/>
          <p:cNvGraphicFramePr>
            <a:graphicFrameLocks noGrp="1"/>
          </p:cNvGraphicFramePr>
          <p:nvPr>
            <p:extLst>
              <p:ext uri="{D42A27DB-BD31-4B8C-83A1-F6EECF244321}">
                <p14:modId xmlns:p14="http://schemas.microsoft.com/office/powerpoint/2010/main" val="2928060790"/>
              </p:ext>
            </p:extLst>
          </p:nvPr>
        </p:nvGraphicFramePr>
        <p:xfrm>
          <a:off x="576943" y="1600196"/>
          <a:ext cx="8054439" cy="4735294"/>
        </p:xfrm>
        <a:graphic>
          <a:graphicData uri="http://schemas.openxmlformats.org/drawingml/2006/table">
            <a:tbl>
              <a:tblPr firstRow="1" firstCol="1" bandRow="1">
                <a:tableStyleId>{0505E3EF-67EA-436B-97B2-0124C06EBD24}</a:tableStyleId>
              </a:tblPr>
              <a:tblGrid>
                <a:gridCol w="2685350"/>
                <a:gridCol w="2685350"/>
                <a:gridCol w="2683739"/>
              </a:tblGrid>
              <a:tr h="300278">
                <a:tc>
                  <a:txBody>
                    <a:bodyPr/>
                    <a:lstStyle/>
                    <a:p>
                      <a:pPr marL="0" marR="0" algn="ctr" rtl="0">
                        <a:spcBef>
                          <a:spcPts val="0"/>
                        </a:spcBef>
                        <a:spcAft>
                          <a:spcPts val="0"/>
                        </a:spcAft>
                      </a:pPr>
                      <a:r>
                        <a:rPr lang="en-US" sz="1400" dirty="0">
                          <a:effectLst/>
                          <a:latin typeface="+mn-lt"/>
                        </a:rPr>
                        <a:t>Country</a:t>
                      </a:r>
                      <a:endParaRPr lang="en-US" sz="1400" dirty="0">
                        <a:effectLst/>
                        <a:latin typeface="+mn-lt"/>
                        <a:ea typeface="Times New Roman"/>
                      </a:endParaRPr>
                    </a:p>
                  </a:txBody>
                  <a:tcPr marL="57163" marR="57163" marT="0" marB="0" anchor="ctr"/>
                </a:tc>
                <a:tc>
                  <a:txBody>
                    <a:bodyPr/>
                    <a:lstStyle/>
                    <a:p>
                      <a:pPr marL="0" marR="0" algn="ctr" rtl="0">
                        <a:spcBef>
                          <a:spcPts val="0"/>
                        </a:spcBef>
                        <a:spcAft>
                          <a:spcPts val="0"/>
                        </a:spcAft>
                      </a:pPr>
                      <a:r>
                        <a:rPr lang="en-US" sz="1400" dirty="0">
                          <a:effectLst/>
                          <a:latin typeface="+mn-lt"/>
                        </a:rPr>
                        <a:t>* 2011</a:t>
                      </a:r>
                      <a:endParaRPr lang="en-US" sz="1400" dirty="0">
                        <a:effectLst/>
                        <a:latin typeface="+mn-lt"/>
                        <a:ea typeface="Times New Roman"/>
                      </a:endParaRPr>
                    </a:p>
                  </a:txBody>
                  <a:tcPr marL="57163" marR="57163" marT="0" marB="0" anchor="ctr"/>
                </a:tc>
                <a:tc>
                  <a:txBody>
                    <a:bodyPr/>
                    <a:lstStyle/>
                    <a:p>
                      <a:pPr marL="0" marR="0" algn="ctr" rtl="0">
                        <a:spcBef>
                          <a:spcPts val="0"/>
                        </a:spcBef>
                        <a:spcAft>
                          <a:spcPts val="0"/>
                        </a:spcAft>
                      </a:pPr>
                      <a:r>
                        <a:rPr lang="en-US" sz="1400" dirty="0">
                          <a:effectLst/>
                          <a:latin typeface="+mn-lt"/>
                        </a:rPr>
                        <a:t>Expected 2016</a:t>
                      </a:r>
                      <a:endParaRPr lang="en-US" sz="1400" dirty="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Egypt</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333</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613</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Jordan ***</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47</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49</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Kuwait</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159</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171</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Lebanon **</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44</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50</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Saudi Arabia</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737</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762</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Yemen ***</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82</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87</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Bahrain</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35</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39</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Iraq</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372</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678</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Oman ***</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90</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99</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Qatar</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75</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118</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Arab Emirates ***</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319</a:t>
                      </a:r>
                      <a:endParaRPr lang="en-US" sz="120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a:effectLst/>
                          <a:latin typeface="+mn-lt"/>
                        </a:rPr>
                        <a:t>373</a:t>
                      </a:r>
                      <a:endParaRPr lang="en-US" sz="1200">
                        <a:effectLst/>
                        <a:latin typeface="+mn-lt"/>
                        <a:ea typeface="Times New Roman"/>
                      </a:endParaRPr>
                    </a:p>
                  </a:txBody>
                  <a:tcPr marL="57163" marR="57163" marT="0" marB="0" anchor="ctr"/>
                </a:tc>
              </a:tr>
              <a:tr h="300278">
                <a:tc>
                  <a:txBody>
                    <a:bodyPr/>
                    <a:lstStyle/>
                    <a:p>
                      <a:pPr marL="0" marR="0" algn="l" rtl="0">
                        <a:spcBef>
                          <a:spcPts val="0"/>
                        </a:spcBef>
                        <a:spcAft>
                          <a:spcPts val="0"/>
                        </a:spcAft>
                      </a:pPr>
                      <a:r>
                        <a:rPr lang="en-US" sz="1400" dirty="0">
                          <a:effectLst/>
                          <a:latin typeface="+mn-lt"/>
                        </a:rPr>
                        <a:t>Total</a:t>
                      </a:r>
                      <a:endParaRPr lang="en-US" sz="1400"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b="1" dirty="0">
                          <a:effectLst/>
                          <a:latin typeface="+mn-lt"/>
                        </a:rPr>
                        <a:t>2293</a:t>
                      </a:r>
                      <a:endParaRPr lang="en-US" sz="1200" b="1" dirty="0">
                        <a:effectLst/>
                        <a:latin typeface="+mn-lt"/>
                        <a:ea typeface="Times New Roman"/>
                      </a:endParaRPr>
                    </a:p>
                  </a:txBody>
                  <a:tcPr marL="57163" marR="57163" marT="0" marB="0" anchor="ctr"/>
                </a:tc>
                <a:tc>
                  <a:txBody>
                    <a:bodyPr/>
                    <a:lstStyle/>
                    <a:p>
                      <a:pPr marL="0" marR="0" algn="r" rtl="0">
                        <a:spcBef>
                          <a:spcPts val="0"/>
                        </a:spcBef>
                        <a:spcAft>
                          <a:spcPts val="0"/>
                        </a:spcAft>
                      </a:pPr>
                      <a:r>
                        <a:rPr lang="en-US" sz="1200" b="1" dirty="0">
                          <a:effectLst/>
                          <a:latin typeface="+mn-lt"/>
                        </a:rPr>
                        <a:t>3039</a:t>
                      </a:r>
                      <a:endParaRPr lang="en-US" sz="1200" b="1" dirty="0">
                        <a:effectLst/>
                        <a:latin typeface="+mn-lt"/>
                        <a:ea typeface="Times New Roman"/>
                      </a:endParaRPr>
                    </a:p>
                  </a:txBody>
                  <a:tcPr marL="57163" marR="57163" marT="0" marB="0" anchor="ctr"/>
                </a:tc>
              </a:tr>
              <a:tr h="207920">
                <a:tc>
                  <a:txBody>
                    <a:bodyPr/>
                    <a:lstStyle/>
                    <a:p>
                      <a:endParaRPr lang="en-US" sz="1200">
                        <a:effectLst/>
                        <a:latin typeface="+mn-lt"/>
                      </a:endParaRPr>
                    </a:p>
                  </a:txBody>
                  <a:tcPr marL="57163" marR="57163" marT="0" marB="0" anchor="b"/>
                </a:tc>
                <a:tc>
                  <a:txBody>
                    <a:bodyPr/>
                    <a:lstStyle/>
                    <a:p>
                      <a:endParaRPr lang="en-US" sz="1200">
                        <a:effectLst/>
                        <a:latin typeface="+mn-lt"/>
                      </a:endParaRPr>
                    </a:p>
                  </a:txBody>
                  <a:tcPr marL="57163" marR="57163" marT="0" marB="0" anchor="b"/>
                </a:tc>
                <a:tc>
                  <a:txBody>
                    <a:bodyPr/>
                    <a:lstStyle/>
                    <a:p>
                      <a:endParaRPr lang="en-US" sz="1200">
                        <a:effectLst/>
                        <a:latin typeface="+mn-lt"/>
                      </a:endParaRPr>
                    </a:p>
                  </a:txBody>
                  <a:tcPr marL="57163" marR="57163" marT="0" marB="0" anchor="b"/>
                </a:tc>
              </a:tr>
              <a:tr h="207920">
                <a:tc gridSpan="3">
                  <a:txBody>
                    <a:bodyPr/>
                    <a:lstStyle/>
                    <a:p>
                      <a:pPr marL="0" marR="0" algn="l" rtl="0">
                        <a:spcBef>
                          <a:spcPts val="0"/>
                        </a:spcBef>
                        <a:spcAft>
                          <a:spcPts val="0"/>
                        </a:spcAft>
                      </a:pPr>
                      <a:r>
                        <a:rPr lang="en-US" sz="1200">
                          <a:effectLst/>
                          <a:latin typeface="+mn-lt"/>
                        </a:rPr>
                        <a:t>Source:  *    FAO</a:t>
                      </a:r>
                      <a:endParaRPr lang="en-US" sz="1200">
                        <a:effectLst/>
                        <a:latin typeface="+mn-lt"/>
                        <a:ea typeface="Times New Roman"/>
                      </a:endParaRPr>
                    </a:p>
                  </a:txBody>
                  <a:tcPr marL="57163" marR="57163" marT="0" marB="0" anchor="b"/>
                </a:tc>
                <a:tc hMerge="1">
                  <a:txBody>
                    <a:bodyPr/>
                    <a:lstStyle/>
                    <a:p>
                      <a:endParaRPr lang="en-US"/>
                    </a:p>
                  </a:txBody>
                  <a:tcPr/>
                </a:tc>
                <a:tc hMerge="1">
                  <a:txBody>
                    <a:bodyPr/>
                    <a:lstStyle/>
                    <a:p>
                      <a:endParaRPr lang="en-US"/>
                    </a:p>
                  </a:txBody>
                  <a:tcPr/>
                </a:tc>
              </a:tr>
              <a:tr h="207920">
                <a:tc gridSpan="3">
                  <a:txBody>
                    <a:bodyPr/>
                    <a:lstStyle/>
                    <a:p>
                      <a:pPr marL="0" marR="0" algn="l" rtl="0">
                        <a:spcBef>
                          <a:spcPts val="0"/>
                        </a:spcBef>
                        <a:spcAft>
                          <a:spcPts val="0"/>
                        </a:spcAft>
                      </a:pPr>
                      <a:r>
                        <a:rPr lang="en-US" sz="1200">
                          <a:effectLst/>
                          <a:latin typeface="+mn-lt"/>
                        </a:rPr>
                        <a:t>               **  7000 tons Smuggled from Syria</a:t>
                      </a:r>
                      <a:endParaRPr lang="en-US" sz="1200">
                        <a:effectLst/>
                        <a:latin typeface="+mn-lt"/>
                        <a:ea typeface="Times New Roman"/>
                      </a:endParaRPr>
                    </a:p>
                  </a:txBody>
                  <a:tcPr marL="57163" marR="57163" marT="0" marB="0" anchor="b"/>
                </a:tc>
                <a:tc hMerge="1">
                  <a:txBody>
                    <a:bodyPr/>
                    <a:lstStyle/>
                    <a:p>
                      <a:endParaRPr lang="en-US"/>
                    </a:p>
                  </a:txBody>
                  <a:tcPr/>
                </a:tc>
                <a:tc hMerge="1">
                  <a:txBody>
                    <a:bodyPr/>
                    <a:lstStyle/>
                    <a:p>
                      <a:endParaRPr lang="en-US"/>
                    </a:p>
                  </a:txBody>
                  <a:tcPr/>
                </a:tc>
              </a:tr>
              <a:tr h="207920">
                <a:tc gridSpan="3">
                  <a:txBody>
                    <a:bodyPr/>
                    <a:lstStyle/>
                    <a:p>
                      <a:pPr marL="0" marR="0" algn="l" rtl="0">
                        <a:spcBef>
                          <a:spcPts val="0"/>
                        </a:spcBef>
                        <a:spcAft>
                          <a:spcPts val="0"/>
                        </a:spcAft>
                      </a:pPr>
                      <a:r>
                        <a:rPr lang="en-US" sz="1200" dirty="0">
                          <a:effectLst/>
                          <a:latin typeface="+mn-lt"/>
                        </a:rPr>
                        <a:t>               *** Part of the imports are re-exported to other Arab countries as per GAFTA agreement </a:t>
                      </a:r>
                      <a:endParaRPr lang="en-US" sz="1200" dirty="0">
                        <a:effectLst/>
                        <a:latin typeface="+mn-lt"/>
                        <a:ea typeface="Times New Roman"/>
                      </a:endParaRPr>
                    </a:p>
                  </a:txBody>
                  <a:tcPr marL="57163" marR="57163" marT="0" marB="0" anchor="b"/>
                </a:tc>
                <a:tc hMerge="1">
                  <a:txBody>
                    <a:bodyPr/>
                    <a:lstStyle/>
                    <a:p>
                      <a:endParaRPr lang="en-US"/>
                    </a:p>
                  </a:txBody>
                  <a:tcPr/>
                </a:tc>
                <a:tc hMerge="1">
                  <a:txBody>
                    <a:bodyPr/>
                    <a:lstStyle/>
                    <a:p>
                      <a:endParaRPr lang="en-US"/>
                    </a:p>
                  </a:txBody>
                  <a:tcPr/>
                </a:tc>
              </a:tr>
            </a:tbl>
          </a:graphicData>
        </a:graphic>
      </p:graphicFrame>
      <p:sp>
        <p:nvSpPr>
          <p:cNvPr id="5" name="Slide Number Placeholder 4"/>
          <p:cNvSpPr>
            <a:spLocks noGrp="1"/>
          </p:cNvSpPr>
          <p:nvPr>
            <p:ph type="sldNum" sz="quarter" idx="12"/>
          </p:nvPr>
        </p:nvSpPr>
        <p:spPr>
          <a:xfrm>
            <a:off x="8631382" y="6367240"/>
            <a:ext cx="304800" cy="365125"/>
          </a:xfrm>
        </p:spPr>
        <p:txBody>
          <a:bodyPr/>
          <a:lstStyle/>
          <a:p>
            <a:pPr>
              <a:defRPr/>
            </a:pPr>
            <a:fld id="{CC2AD8B0-6CA0-484C-9FBC-C3C9663CE4ED}" type="slidenum">
              <a:rPr lang="en-US" smtClean="0"/>
              <a:pPr>
                <a:defRPr/>
              </a:pPr>
              <a:t>9</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1360</TotalTime>
  <Words>1510</Words>
  <Application>Microsoft Office PowerPoint</Application>
  <PresentationFormat>On-screen Show (4:3)</PresentationFormat>
  <Paragraphs>541</Paragraphs>
  <Slides>19</Slides>
  <Notes>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Roles of Farmers and Governments  in Reaching Self Sufficiency in  Poultry Meat Production in the MENA  by Musa Freiji</vt:lpstr>
      <vt:lpstr>The Poultry Meat Industry in the ME and Africa</vt:lpstr>
      <vt:lpstr>Protection &amp; Subsidy Policies</vt:lpstr>
      <vt:lpstr>Protection &amp; Subsidy Policies (Cont.)</vt:lpstr>
      <vt:lpstr>Protection &amp; Subsidy Policies (Cont.)</vt:lpstr>
      <vt:lpstr>Protection &amp; Subsidy vs. Open Trade</vt:lpstr>
      <vt:lpstr>Protection &amp; Subsidy vs. Open Trade (Cont.)</vt:lpstr>
      <vt:lpstr>POULTRY MEAT PRODUCTION  IN THE ARAB WORLD</vt:lpstr>
      <vt:lpstr>IMPORTS OF POULTRY MEAT  IN MOST ARAB COUNTRIES (in 1000 MT)</vt:lpstr>
      <vt:lpstr>POULTRY MEAT CONSUMPTION  IN MOST ARAB COUNTRIES</vt:lpstr>
      <vt:lpstr>IMPORTS OF POULTRY MEAT  BY NORTHERN MEDITERRANEAN COUNTRIES</vt:lpstr>
      <vt:lpstr>Development of the poultry meat sector is problematic</vt:lpstr>
      <vt:lpstr>Possibility of developing the poultry meat production in the ME and Africa</vt:lpstr>
      <vt:lpstr>Conditions to develop the production  of the poultry meat sector</vt:lpstr>
      <vt:lpstr>Conditions to develop the production  of the poultry meat sector (Cont.)</vt:lpstr>
      <vt:lpstr>Conditions to develop the production  of the poultry meat sector (Cont.)</vt:lpstr>
      <vt:lpstr>Conditions to develop the production  of the poultry meat sector (Cont.)</vt:lpstr>
      <vt:lpstr>Conclusion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Touma, Bruna (Grey Beirut)</dc:creator>
  <cp:lastModifiedBy>Jihane Bou Abboud</cp:lastModifiedBy>
  <cp:revision>253</cp:revision>
  <cp:lastPrinted>2014-11-14T13:51:48Z</cp:lastPrinted>
  <dcterms:created xsi:type="dcterms:W3CDTF">2011-06-01T06:43:55Z</dcterms:created>
  <dcterms:modified xsi:type="dcterms:W3CDTF">2014-11-14T13:54:11Z</dcterms:modified>
</cp:coreProperties>
</file>