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60" r:id="rId2"/>
    <p:sldId id="282" r:id="rId3"/>
    <p:sldId id="281" r:id="rId4"/>
    <p:sldId id="280" r:id="rId5"/>
    <p:sldId id="279" r:id="rId6"/>
    <p:sldId id="277" r:id="rId7"/>
    <p:sldId id="274" r:id="rId8"/>
    <p:sldId id="291" r:id="rId9"/>
    <p:sldId id="292" r:id="rId10"/>
    <p:sldId id="293" r:id="rId11"/>
    <p:sldId id="294" r:id="rId12"/>
    <p:sldId id="275" r:id="rId13"/>
    <p:sldId id="278" r:id="rId14"/>
    <p:sldId id="276" r:id="rId15"/>
    <p:sldId id="273" r:id="rId16"/>
    <p:sldId id="259" r:id="rId17"/>
    <p:sldId id="303" r:id="rId18"/>
    <p:sldId id="302"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11" autoAdjust="0"/>
    <p:restoredTop sz="94676" autoAdjust="0"/>
  </p:normalViewPr>
  <p:slideViewPr>
    <p:cSldViewPr>
      <p:cViewPr>
        <p:scale>
          <a:sx n="75" d="100"/>
          <a:sy n="75" d="100"/>
        </p:scale>
        <p:origin x="-2094"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A4E5A-7FF7-442B-927C-F6444811F9B8}" type="datetimeFigureOut">
              <a:rPr lang="en-US" smtClean="0"/>
              <a:t>3/10/2015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99135B-EC51-4079-815E-C6CC71455801}" type="slidenum">
              <a:rPr lang="en-US" smtClean="0"/>
              <a:t>‹#›</a:t>
            </a:fld>
            <a:endParaRPr lang="en-US"/>
          </a:p>
        </p:txBody>
      </p:sp>
    </p:spTree>
    <p:extLst>
      <p:ext uri="{BB962C8B-B14F-4D97-AF65-F5344CB8AC3E}">
        <p14:creationId xmlns:p14="http://schemas.microsoft.com/office/powerpoint/2010/main" val="14189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5E76EF-E943-4A49-A109-0DC69630C7C2}" type="datetime1">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FB9E-2270-4246-A63E-83E2053C50B8}" type="slidenum">
              <a:rPr lang="en-US" smtClean="0"/>
              <a:pPr/>
              <a:t>‹#›</a:t>
            </a:fld>
            <a:endParaRPr lang="en-US"/>
          </a:p>
        </p:txBody>
      </p:sp>
    </p:spTree>
    <p:extLst>
      <p:ext uri="{BB962C8B-B14F-4D97-AF65-F5344CB8AC3E}">
        <p14:creationId xmlns:p14="http://schemas.microsoft.com/office/powerpoint/2010/main" val="395615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2359E-43FE-425F-973A-B6E1A156F4A7}" type="datetime1">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FB9E-2270-4246-A63E-83E2053C50B8}" type="slidenum">
              <a:rPr lang="en-US" smtClean="0"/>
              <a:pPr/>
              <a:t>‹#›</a:t>
            </a:fld>
            <a:endParaRPr lang="en-US"/>
          </a:p>
        </p:txBody>
      </p:sp>
    </p:spTree>
    <p:extLst>
      <p:ext uri="{BB962C8B-B14F-4D97-AF65-F5344CB8AC3E}">
        <p14:creationId xmlns:p14="http://schemas.microsoft.com/office/powerpoint/2010/main" val="387466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1B451-BD7E-4A06-A6B0-4040B067823A}" type="datetime1">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FB9E-2270-4246-A63E-83E2053C50B8}" type="slidenum">
              <a:rPr lang="en-US" smtClean="0"/>
              <a:pPr/>
              <a:t>‹#›</a:t>
            </a:fld>
            <a:endParaRPr lang="en-US"/>
          </a:p>
        </p:txBody>
      </p:sp>
    </p:spTree>
    <p:extLst>
      <p:ext uri="{BB962C8B-B14F-4D97-AF65-F5344CB8AC3E}">
        <p14:creationId xmlns:p14="http://schemas.microsoft.com/office/powerpoint/2010/main" val="302615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81295-A584-4B0B-97A4-AB7110EB67DD}" type="datetime1">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FB9E-2270-4246-A63E-83E2053C50B8}" type="slidenum">
              <a:rPr lang="en-US" smtClean="0"/>
              <a:pPr/>
              <a:t>‹#›</a:t>
            </a:fld>
            <a:endParaRPr lang="en-US"/>
          </a:p>
        </p:txBody>
      </p:sp>
    </p:spTree>
    <p:extLst>
      <p:ext uri="{BB962C8B-B14F-4D97-AF65-F5344CB8AC3E}">
        <p14:creationId xmlns:p14="http://schemas.microsoft.com/office/powerpoint/2010/main" val="61098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EC8DAD-1F5B-4ABC-A603-86C1D3EC5E97}" type="datetime1">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FB9E-2270-4246-A63E-83E2053C50B8}" type="slidenum">
              <a:rPr lang="en-US" smtClean="0"/>
              <a:pPr/>
              <a:t>‹#›</a:t>
            </a:fld>
            <a:endParaRPr lang="en-US"/>
          </a:p>
        </p:txBody>
      </p:sp>
    </p:spTree>
    <p:extLst>
      <p:ext uri="{BB962C8B-B14F-4D97-AF65-F5344CB8AC3E}">
        <p14:creationId xmlns:p14="http://schemas.microsoft.com/office/powerpoint/2010/main" val="165761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72BA60-E98B-4417-8388-00D27AC07822}" type="datetime1">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5FB9E-2270-4246-A63E-83E2053C50B8}" type="slidenum">
              <a:rPr lang="en-US" smtClean="0"/>
              <a:pPr/>
              <a:t>‹#›</a:t>
            </a:fld>
            <a:endParaRPr lang="en-US"/>
          </a:p>
        </p:txBody>
      </p:sp>
    </p:spTree>
    <p:extLst>
      <p:ext uri="{BB962C8B-B14F-4D97-AF65-F5344CB8AC3E}">
        <p14:creationId xmlns:p14="http://schemas.microsoft.com/office/powerpoint/2010/main" val="267719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2FD0D-7178-425A-B87C-05F0320B2036}" type="datetime1">
              <a:rPr lang="en-US" smtClean="0"/>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5FB9E-2270-4246-A63E-83E2053C50B8}" type="slidenum">
              <a:rPr lang="en-US" smtClean="0"/>
              <a:pPr/>
              <a:t>‹#›</a:t>
            </a:fld>
            <a:endParaRPr lang="en-US"/>
          </a:p>
        </p:txBody>
      </p:sp>
    </p:spTree>
    <p:extLst>
      <p:ext uri="{BB962C8B-B14F-4D97-AF65-F5344CB8AC3E}">
        <p14:creationId xmlns:p14="http://schemas.microsoft.com/office/powerpoint/2010/main" val="332467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F71EDF-D8F6-48BC-AACA-FF97BEC56543}" type="datetime1">
              <a:rPr lang="en-US" smtClean="0"/>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5FB9E-2270-4246-A63E-83E2053C50B8}" type="slidenum">
              <a:rPr lang="en-US" smtClean="0"/>
              <a:pPr/>
              <a:t>‹#›</a:t>
            </a:fld>
            <a:endParaRPr lang="en-US"/>
          </a:p>
        </p:txBody>
      </p:sp>
    </p:spTree>
    <p:extLst>
      <p:ext uri="{BB962C8B-B14F-4D97-AF65-F5344CB8AC3E}">
        <p14:creationId xmlns:p14="http://schemas.microsoft.com/office/powerpoint/2010/main" val="91131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0C472-C31C-4567-965E-BB21CB7E6E16}" type="datetime1">
              <a:rPr lang="en-US" smtClean="0"/>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5FB9E-2270-4246-A63E-83E2053C50B8}" type="slidenum">
              <a:rPr lang="en-US" smtClean="0"/>
              <a:pPr/>
              <a:t>‹#›</a:t>
            </a:fld>
            <a:endParaRPr lang="en-US"/>
          </a:p>
        </p:txBody>
      </p:sp>
    </p:spTree>
    <p:extLst>
      <p:ext uri="{BB962C8B-B14F-4D97-AF65-F5344CB8AC3E}">
        <p14:creationId xmlns:p14="http://schemas.microsoft.com/office/powerpoint/2010/main" val="284093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AC596-10FB-4F2F-8CED-C1A21C1144C1}" type="datetime1">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5FB9E-2270-4246-A63E-83E2053C50B8}" type="slidenum">
              <a:rPr lang="en-US" smtClean="0"/>
              <a:pPr/>
              <a:t>‹#›</a:t>
            </a:fld>
            <a:endParaRPr lang="en-US"/>
          </a:p>
        </p:txBody>
      </p:sp>
    </p:spTree>
    <p:extLst>
      <p:ext uri="{BB962C8B-B14F-4D97-AF65-F5344CB8AC3E}">
        <p14:creationId xmlns:p14="http://schemas.microsoft.com/office/powerpoint/2010/main" val="78104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F28BC-6184-4497-BBA0-8A1FEBF8C2D0}" type="datetime1">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5FB9E-2270-4246-A63E-83E2053C50B8}" type="slidenum">
              <a:rPr lang="en-US" smtClean="0"/>
              <a:pPr/>
              <a:t>‹#›</a:t>
            </a:fld>
            <a:endParaRPr lang="en-US"/>
          </a:p>
        </p:txBody>
      </p:sp>
    </p:spTree>
    <p:extLst>
      <p:ext uri="{BB962C8B-B14F-4D97-AF65-F5344CB8AC3E}">
        <p14:creationId xmlns:p14="http://schemas.microsoft.com/office/powerpoint/2010/main" val="66007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F9049-93F7-43FF-89BC-AACF40544C39}" type="datetime1">
              <a:rPr lang="en-US" smtClean="0"/>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5FB9E-2270-4246-A63E-83E2053C50B8}" type="slidenum">
              <a:rPr lang="en-US" smtClean="0"/>
              <a:pPr/>
              <a:t>‹#›</a:t>
            </a:fld>
            <a:endParaRPr lang="en-US"/>
          </a:p>
        </p:txBody>
      </p:sp>
    </p:spTree>
    <p:extLst>
      <p:ext uri="{BB962C8B-B14F-4D97-AF65-F5344CB8AC3E}">
        <p14:creationId xmlns:p14="http://schemas.microsoft.com/office/powerpoint/2010/main" val="2573272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30480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013" y="144462"/>
            <a:ext cx="48529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915035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486400"/>
            <a:ext cx="1248882"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115" y="5890419"/>
            <a:ext cx="1641685" cy="58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ctrTitle"/>
          </p:nvPr>
        </p:nvSpPr>
        <p:spPr>
          <a:xfrm>
            <a:off x="0" y="2362200"/>
            <a:ext cx="9143999" cy="2917825"/>
          </a:xfrm>
        </p:spPr>
        <p:txBody>
          <a:bodyPr>
            <a:normAutofit fontScale="90000"/>
          </a:bodyPr>
          <a:lstStyle/>
          <a:p>
            <a:r>
              <a:rPr lang="en-US" sz="4000" b="1" dirty="0">
                <a:solidFill>
                  <a:schemeClr val="tx2"/>
                </a:solidFill>
              </a:rPr>
              <a:t>Roles of Farmers and Governments </a:t>
            </a:r>
            <a:br>
              <a:rPr lang="en-US" sz="4000" b="1" dirty="0">
                <a:solidFill>
                  <a:schemeClr val="tx2"/>
                </a:solidFill>
              </a:rPr>
            </a:br>
            <a:r>
              <a:rPr lang="en-US" sz="4000" b="1" dirty="0">
                <a:solidFill>
                  <a:schemeClr val="tx2"/>
                </a:solidFill>
              </a:rPr>
              <a:t>in Reaching Self </a:t>
            </a:r>
            <a:r>
              <a:rPr lang="en-US" sz="4000" b="1" dirty="0" smtClean="0">
                <a:solidFill>
                  <a:schemeClr val="tx2"/>
                </a:solidFill>
              </a:rPr>
              <a:t>Sufficiency</a:t>
            </a:r>
            <a:br>
              <a:rPr lang="en-US" sz="4000" b="1" dirty="0" smtClean="0">
                <a:solidFill>
                  <a:schemeClr val="tx2"/>
                </a:solidFill>
              </a:rPr>
            </a:br>
            <a:r>
              <a:rPr lang="en-US" sz="4000" b="1" dirty="0" smtClean="0">
                <a:solidFill>
                  <a:schemeClr val="tx2"/>
                </a:solidFill>
              </a:rPr>
              <a:t>in Poultry </a:t>
            </a:r>
            <a:r>
              <a:rPr lang="en-US" sz="4000" b="1" dirty="0">
                <a:solidFill>
                  <a:schemeClr val="tx2"/>
                </a:solidFill>
              </a:rPr>
              <a:t>Meat Production in the MENA</a:t>
            </a:r>
            <a:br>
              <a:rPr lang="en-US" sz="4000" b="1" dirty="0">
                <a:solidFill>
                  <a:schemeClr val="tx2"/>
                </a:solidFill>
              </a:rPr>
            </a:br>
            <a:r>
              <a:rPr lang="en-US" sz="4000" b="1" dirty="0">
                <a:solidFill>
                  <a:schemeClr val="tx2"/>
                </a:solidFill>
              </a:rPr>
              <a:t/>
            </a:r>
            <a:br>
              <a:rPr lang="en-US" sz="4000" b="1" dirty="0">
                <a:solidFill>
                  <a:schemeClr val="tx2"/>
                </a:solidFill>
              </a:rPr>
            </a:br>
            <a:r>
              <a:rPr lang="en-US" sz="2800" b="1" dirty="0" smtClean="0">
                <a:solidFill>
                  <a:schemeClr val="tx2"/>
                </a:solidFill>
              </a:rPr>
              <a:t>by</a:t>
            </a:r>
            <a:r>
              <a:rPr lang="en-US" sz="2800" b="1" dirty="0">
                <a:solidFill>
                  <a:schemeClr val="tx2"/>
                </a:solidFill>
              </a:rPr>
              <a:t/>
            </a:r>
            <a:br>
              <a:rPr lang="en-US" sz="2800" b="1" dirty="0">
                <a:solidFill>
                  <a:schemeClr val="tx2"/>
                </a:solidFill>
              </a:rPr>
            </a:br>
            <a:r>
              <a:rPr lang="en-US" sz="2800" b="1" dirty="0">
                <a:solidFill>
                  <a:schemeClr val="tx2"/>
                </a:solidFill>
              </a:rPr>
              <a:t>Musa Freiji</a:t>
            </a:r>
          </a:p>
        </p:txBody>
      </p:sp>
    </p:spTree>
    <p:extLst>
      <p:ext uri="{BB962C8B-B14F-4D97-AF65-F5344CB8AC3E}">
        <p14:creationId xmlns:p14="http://schemas.microsoft.com/office/powerpoint/2010/main" val="36846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rtl="1"/>
            <a:r>
              <a:rPr lang="en-US" sz="3600" b="1" dirty="0" smtClean="0">
                <a:solidFill>
                  <a:schemeClr val="tx2"/>
                </a:solidFill>
                <a:ea typeface="Georgia" pitchFamily="18" charset="0"/>
                <a:cs typeface="Georgia" pitchFamily="18" charset="0"/>
              </a:rPr>
              <a:t>POULTRY MEAT CONSUMPTION </a:t>
            </a:r>
            <a:br>
              <a:rPr lang="en-US" sz="3600" b="1" dirty="0" smtClean="0">
                <a:solidFill>
                  <a:schemeClr val="tx2"/>
                </a:solidFill>
                <a:ea typeface="Georgia" pitchFamily="18" charset="0"/>
                <a:cs typeface="Georgia" pitchFamily="18" charset="0"/>
              </a:rPr>
            </a:br>
            <a:r>
              <a:rPr lang="en-US" sz="3600" b="1" dirty="0" smtClean="0">
                <a:solidFill>
                  <a:schemeClr val="tx2"/>
                </a:solidFill>
                <a:ea typeface="Georgia" pitchFamily="18" charset="0"/>
                <a:cs typeface="Georgia" pitchFamily="18" charset="0"/>
              </a:rPr>
              <a:t>IN MOST ARAB COUNTRIES</a:t>
            </a:r>
          </a:p>
        </p:txBody>
      </p:sp>
      <p:graphicFrame>
        <p:nvGraphicFramePr>
          <p:cNvPr id="3" name="Table 2"/>
          <p:cNvGraphicFramePr>
            <a:graphicFrameLocks noGrp="1"/>
          </p:cNvGraphicFramePr>
          <p:nvPr>
            <p:extLst>
              <p:ext uri="{D42A27DB-BD31-4B8C-83A1-F6EECF244321}">
                <p14:modId xmlns:p14="http://schemas.microsoft.com/office/powerpoint/2010/main" val="4057266690"/>
              </p:ext>
            </p:extLst>
          </p:nvPr>
        </p:nvGraphicFramePr>
        <p:xfrm>
          <a:off x="609600" y="1295400"/>
          <a:ext cx="7990114" cy="5343285"/>
        </p:xfrm>
        <a:graphic>
          <a:graphicData uri="http://schemas.openxmlformats.org/drawingml/2006/table">
            <a:tbl>
              <a:tblPr firstRow="1" firstCol="1" bandRow="1">
                <a:tableStyleId>{69CF1AB2-1976-4502-BF36-3FF5EA218861}</a:tableStyleId>
              </a:tblPr>
              <a:tblGrid>
                <a:gridCol w="1745041"/>
                <a:gridCol w="1522917"/>
                <a:gridCol w="1751432"/>
                <a:gridCol w="1751432"/>
                <a:gridCol w="1219292"/>
              </a:tblGrid>
              <a:tr h="237025">
                <a:tc rowSpan="2">
                  <a:txBody>
                    <a:bodyPr/>
                    <a:lstStyle/>
                    <a:p>
                      <a:pPr marL="0" marR="0" algn="ctr" rtl="0">
                        <a:spcBef>
                          <a:spcPts val="0"/>
                        </a:spcBef>
                        <a:spcAft>
                          <a:spcPts val="0"/>
                        </a:spcAft>
                      </a:pPr>
                      <a:r>
                        <a:rPr lang="en-US" sz="1400" dirty="0">
                          <a:effectLst/>
                        </a:rPr>
                        <a:t>Country</a:t>
                      </a:r>
                      <a:endParaRPr lang="en-US" sz="1400" dirty="0">
                        <a:effectLst/>
                        <a:latin typeface="+mn-lt"/>
                        <a:ea typeface="Times New Roman"/>
                      </a:endParaRPr>
                    </a:p>
                  </a:txBody>
                  <a:tcPr marL="48944" marR="48944" marT="0" marB="0" anchor="ctr"/>
                </a:tc>
                <a:tc gridSpan="2">
                  <a:txBody>
                    <a:bodyPr/>
                    <a:lstStyle/>
                    <a:p>
                      <a:pPr marL="0" marR="0" algn="ctr" rtl="0">
                        <a:spcBef>
                          <a:spcPts val="0"/>
                        </a:spcBef>
                        <a:spcAft>
                          <a:spcPts val="0"/>
                        </a:spcAft>
                      </a:pPr>
                      <a:r>
                        <a:rPr lang="en-US" sz="1400">
                          <a:effectLst/>
                        </a:rPr>
                        <a:t>Actual 2012</a:t>
                      </a:r>
                      <a:endParaRPr lang="en-US" sz="1400">
                        <a:effectLst/>
                        <a:latin typeface="+mn-lt"/>
                        <a:ea typeface="Times New Roman"/>
                      </a:endParaRPr>
                    </a:p>
                  </a:txBody>
                  <a:tcPr marL="48944" marR="48944" marT="0" marB="0" anchor="b"/>
                </a:tc>
                <a:tc hMerge="1">
                  <a:txBody>
                    <a:bodyPr/>
                    <a:lstStyle/>
                    <a:p>
                      <a:endParaRPr lang="en-US"/>
                    </a:p>
                  </a:txBody>
                  <a:tcPr/>
                </a:tc>
                <a:tc gridSpan="2">
                  <a:txBody>
                    <a:bodyPr/>
                    <a:lstStyle/>
                    <a:p>
                      <a:pPr marL="0" marR="0" algn="ctr" rtl="0">
                        <a:spcBef>
                          <a:spcPts val="0"/>
                        </a:spcBef>
                        <a:spcAft>
                          <a:spcPts val="0"/>
                        </a:spcAft>
                      </a:pPr>
                      <a:r>
                        <a:rPr lang="en-US" sz="1400">
                          <a:effectLst/>
                        </a:rPr>
                        <a:t>Expected 2016</a:t>
                      </a:r>
                      <a:endParaRPr lang="en-US" sz="1400">
                        <a:effectLst/>
                        <a:latin typeface="+mn-lt"/>
                        <a:ea typeface="Times New Roman"/>
                      </a:endParaRPr>
                    </a:p>
                  </a:txBody>
                  <a:tcPr marL="48944" marR="48944" marT="0" marB="0" anchor="b"/>
                </a:tc>
                <a:tc hMerge="1">
                  <a:txBody>
                    <a:bodyPr/>
                    <a:lstStyle/>
                    <a:p>
                      <a:endParaRPr lang="en-US"/>
                    </a:p>
                  </a:txBody>
                  <a:tcPr/>
                </a:tc>
              </a:tr>
              <a:tr h="237025">
                <a:tc vMerge="1">
                  <a:txBody>
                    <a:bodyPr/>
                    <a:lstStyle/>
                    <a:p>
                      <a:endParaRPr lang="en-US"/>
                    </a:p>
                  </a:txBody>
                  <a:tcPr/>
                </a:tc>
                <a:tc>
                  <a:txBody>
                    <a:bodyPr/>
                    <a:lstStyle/>
                    <a:p>
                      <a:pPr marL="0" marR="0" algn="ctr" rtl="0">
                        <a:spcBef>
                          <a:spcPts val="0"/>
                        </a:spcBef>
                        <a:spcAft>
                          <a:spcPts val="0"/>
                        </a:spcAft>
                      </a:pPr>
                      <a:r>
                        <a:rPr lang="en-US" sz="1400" dirty="0" err="1">
                          <a:effectLst/>
                        </a:rPr>
                        <a:t>Qty</a:t>
                      </a:r>
                      <a:r>
                        <a:rPr lang="en-US" sz="1400" dirty="0">
                          <a:effectLst/>
                        </a:rPr>
                        <a:t>* (1000 tons)</a:t>
                      </a:r>
                      <a:endParaRPr lang="en-US" sz="1400" b="1" dirty="0">
                        <a:effectLst/>
                        <a:latin typeface="+mn-lt"/>
                        <a:ea typeface="Times New Roman"/>
                      </a:endParaRPr>
                    </a:p>
                  </a:txBody>
                  <a:tcPr marL="48944" marR="48944" marT="0" marB="0" anchor="b"/>
                </a:tc>
                <a:tc>
                  <a:txBody>
                    <a:bodyPr/>
                    <a:lstStyle/>
                    <a:p>
                      <a:pPr marL="0" marR="0" algn="ctr" rtl="0">
                        <a:spcBef>
                          <a:spcPts val="0"/>
                        </a:spcBef>
                        <a:spcAft>
                          <a:spcPts val="0"/>
                        </a:spcAft>
                      </a:pPr>
                      <a:r>
                        <a:rPr lang="en-US" sz="1400" dirty="0">
                          <a:effectLst/>
                        </a:rPr>
                        <a:t>Per Capita (Kg)</a:t>
                      </a:r>
                      <a:endParaRPr lang="en-US" sz="1400" b="1" dirty="0">
                        <a:effectLst/>
                        <a:latin typeface="+mn-lt"/>
                        <a:ea typeface="Times New Roman"/>
                      </a:endParaRPr>
                    </a:p>
                  </a:txBody>
                  <a:tcPr marL="48944" marR="48944" marT="0" marB="0" anchor="b"/>
                </a:tc>
                <a:tc>
                  <a:txBody>
                    <a:bodyPr/>
                    <a:lstStyle/>
                    <a:p>
                      <a:pPr marL="0" marR="0" algn="ctr" rtl="0">
                        <a:spcBef>
                          <a:spcPts val="0"/>
                        </a:spcBef>
                        <a:spcAft>
                          <a:spcPts val="0"/>
                        </a:spcAft>
                      </a:pPr>
                      <a:r>
                        <a:rPr lang="en-US" sz="1400" dirty="0" err="1">
                          <a:effectLst/>
                        </a:rPr>
                        <a:t>Qty</a:t>
                      </a:r>
                      <a:r>
                        <a:rPr lang="en-US" sz="1400" dirty="0">
                          <a:effectLst/>
                        </a:rPr>
                        <a:t> (1000 tons)</a:t>
                      </a:r>
                      <a:endParaRPr lang="en-US" sz="1400" b="1" dirty="0">
                        <a:effectLst/>
                        <a:latin typeface="+mn-lt"/>
                        <a:ea typeface="Times New Roman"/>
                      </a:endParaRPr>
                    </a:p>
                  </a:txBody>
                  <a:tcPr marL="48944" marR="48944" marT="0" marB="0" anchor="b"/>
                </a:tc>
                <a:tc>
                  <a:txBody>
                    <a:bodyPr/>
                    <a:lstStyle/>
                    <a:p>
                      <a:pPr marL="0" marR="0" algn="ctr" rtl="0">
                        <a:spcBef>
                          <a:spcPts val="0"/>
                        </a:spcBef>
                        <a:spcAft>
                          <a:spcPts val="0"/>
                        </a:spcAft>
                      </a:pPr>
                      <a:r>
                        <a:rPr lang="en-US" sz="1400" dirty="0">
                          <a:effectLst/>
                        </a:rPr>
                        <a:t>Per Capita (Kg)</a:t>
                      </a:r>
                      <a:endParaRPr lang="en-US" sz="1400" b="1" dirty="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Algiers</a:t>
                      </a:r>
                      <a:endParaRPr lang="en-US" sz="1400" dirty="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253</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6.81</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278</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6.95</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Comoros</a:t>
                      </a:r>
                      <a:endParaRPr lang="en-US" sz="1400" dirty="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7.9</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10.71</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10</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12.37</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Egypt</a:t>
                      </a:r>
                      <a:endParaRPr lang="en-US" sz="1400" dirty="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1133</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13.80</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1369</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15.18</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err="1">
                          <a:effectLst/>
                        </a:rPr>
                        <a:t>Lybia</a:t>
                      </a:r>
                      <a:endParaRPr lang="en-US" sz="1400" dirty="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140</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21.89</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169</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24.08</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Morocco</a:t>
                      </a:r>
                      <a:endParaRPr lang="en-US" sz="1400" dirty="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577</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17.73</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698</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19.50</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Sudan</a:t>
                      </a:r>
                      <a:endParaRPr lang="en-US" sz="1400" dirty="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36</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1.17</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44</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dirty="0">
                          <a:effectLst/>
                        </a:rPr>
                        <a:t>1.29</a:t>
                      </a:r>
                      <a:endParaRPr lang="en-US" sz="1200" dirty="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Tunisia</a:t>
                      </a:r>
                      <a:endParaRPr lang="en-US" sz="1400" dirty="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127</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11.90</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154</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13.09</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Jordan</a:t>
                      </a:r>
                      <a:endParaRPr lang="en-US" sz="1400" dirty="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202</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32.13</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245</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35.34</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Kuwait</a:t>
                      </a:r>
                      <a:endParaRPr lang="en-US" sz="1400" dirty="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198</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59.61</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220</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60.20</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a:effectLst/>
                        </a:rPr>
                        <a:t>Lebanon</a:t>
                      </a:r>
                      <a:endParaRPr lang="en-US" sz="140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174</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41.15</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195</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41.97</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Saudi Arabia</a:t>
                      </a:r>
                      <a:endParaRPr lang="en-US" sz="1400" dirty="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1309</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48.23</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1469</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49.20</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a:effectLst/>
                        </a:rPr>
                        <a:t>Syria</a:t>
                      </a:r>
                      <a:endParaRPr lang="en-US" sz="140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136</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6.32</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146</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6.58</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Yemen</a:t>
                      </a:r>
                      <a:endParaRPr lang="en-US" sz="1400" dirty="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233</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9.50</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261</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9.69</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Bahrain</a:t>
                      </a:r>
                      <a:endParaRPr lang="en-US" sz="1400" dirty="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43</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34.85</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48</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35.54</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Iraq</a:t>
                      </a:r>
                      <a:endParaRPr lang="en-US" sz="1400" dirty="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456</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13.82</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511</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14.09</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Oman</a:t>
                      </a:r>
                      <a:endParaRPr lang="en-US" sz="1400" dirty="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96</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34.61</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108</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35.30</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Qatar</a:t>
                      </a:r>
                      <a:endParaRPr lang="en-US" sz="1400" dirty="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85</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47.43</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94</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48.38</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Arab Emirates</a:t>
                      </a:r>
                      <a:endParaRPr lang="en-US" sz="1400" dirty="0">
                        <a:effectLst/>
                        <a:latin typeface="+mn-lt"/>
                        <a:ea typeface="Times New Roman"/>
                      </a:endParaRPr>
                    </a:p>
                  </a:txBody>
                  <a:tcPr marL="48944" marR="48944" marT="0" marB="0" anchor="ctr"/>
                </a:tc>
                <a:tc>
                  <a:txBody>
                    <a:bodyPr/>
                    <a:lstStyle/>
                    <a:p>
                      <a:pPr marL="0" marR="0" algn="r" rtl="0">
                        <a:spcBef>
                          <a:spcPts val="0"/>
                        </a:spcBef>
                        <a:spcAft>
                          <a:spcPts val="0"/>
                        </a:spcAft>
                      </a:pPr>
                      <a:r>
                        <a:rPr lang="en-US" sz="1200">
                          <a:effectLst/>
                        </a:rPr>
                        <a:t>360</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43.56</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404</a:t>
                      </a:r>
                      <a:endParaRPr lang="en-US" sz="1200">
                        <a:effectLst/>
                        <a:latin typeface="+mn-lt"/>
                        <a:ea typeface="Times New Roman"/>
                      </a:endParaRPr>
                    </a:p>
                  </a:txBody>
                  <a:tcPr marL="48944" marR="48944" marT="0" marB="0" anchor="b"/>
                </a:tc>
                <a:tc>
                  <a:txBody>
                    <a:bodyPr/>
                    <a:lstStyle/>
                    <a:p>
                      <a:pPr marL="0" marR="0" algn="r" rtl="0">
                        <a:spcBef>
                          <a:spcPts val="0"/>
                        </a:spcBef>
                        <a:spcAft>
                          <a:spcPts val="0"/>
                        </a:spcAft>
                      </a:pPr>
                      <a:r>
                        <a:rPr lang="en-US" sz="1200">
                          <a:effectLst/>
                        </a:rPr>
                        <a:t>44.43</a:t>
                      </a:r>
                      <a:endParaRPr lang="en-US" sz="1200">
                        <a:effectLst/>
                        <a:latin typeface="+mn-lt"/>
                        <a:ea typeface="Times New Roman"/>
                      </a:endParaRPr>
                    </a:p>
                  </a:txBody>
                  <a:tcPr marL="48944" marR="48944" marT="0" marB="0" anchor="b"/>
                </a:tc>
              </a:tr>
              <a:tr h="237025">
                <a:tc>
                  <a:txBody>
                    <a:bodyPr/>
                    <a:lstStyle/>
                    <a:p>
                      <a:pPr marL="0" marR="0" algn="l" rtl="0">
                        <a:spcBef>
                          <a:spcPts val="0"/>
                        </a:spcBef>
                        <a:spcAft>
                          <a:spcPts val="0"/>
                        </a:spcAft>
                      </a:pPr>
                      <a:r>
                        <a:rPr lang="en-US" sz="1400" dirty="0">
                          <a:effectLst/>
                        </a:rPr>
                        <a:t>Total</a:t>
                      </a:r>
                      <a:endParaRPr lang="en-US" sz="1400" dirty="0">
                        <a:effectLst/>
                        <a:latin typeface="+mn-lt"/>
                        <a:ea typeface="Times New Roman"/>
                      </a:endParaRPr>
                    </a:p>
                  </a:txBody>
                  <a:tcPr marL="48944" marR="48944" marT="0" marB="0" anchor="ctr"/>
                </a:tc>
                <a:tc>
                  <a:txBody>
                    <a:bodyPr/>
                    <a:lstStyle/>
                    <a:p>
                      <a:pPr marL="0" marR="0" algn="ctr" rtl="0">
                        <a:spcBef>
                          <a:spcPts val="0"/>
                        </a:spcBef>
                        <a:spcAft>
                          <a:spcPts val="0"/>
                        </a:spcAft>
                      </a:pPr>
                      <a:r>
                        <a:rPr lang="en-US" sz="1200" dirty="0">
                          <a:effectLst/>
                        </a:rPr>
                        <a:t>5,565.90</a:t>
                      </a:r>
                      <a:endParaRPr lang="en-US" sz="1200" b="1" dirty="0">
                        <a:effectLst/>
                        <a:latin typeface="+mn-lt"/>
                        <a:ea typeface="Times New Roman"/>
                      </a:endParaRPr>
                    </a:p>
                  </a:txBody>
                  <a:tcPr marL="48944" marR="48944" marT="0" marB="0" anchor="ctr"/>
                </a:tc>
                <a:tc>
                  <a:txBody>
                    <a:bodyPr/>
                    <a:lstStyle/>
                    <a:p>
                      <a:pPr marL="0" marR="0" algn="ctr" rtl="0">
                        <a:spcBef>
                          <a:spcPts val="0"/>
                        </a:spcBef>
                        <a:spcAft>
                          <a:spcPts val="0"/>
                        </a:spcAft>
                      </a:pPr>
                      <a:r>
                        <a:rPr lang="en-US" sz="1200" dirty="0">
                          <a:effectLst/>
                        </a:rPr>
                        <a:t>15.80</a:t>
                      </a:r>
                      <a:endParaRPr lang="en-US" sz="1200" b="1" dirty="0">
                        <a:effectLst/>
                        <a:latin typeface="+mn-lt"/>
                        <a:ea typeface="Times New Roman"/>
                      </a:endParaRPr>
                    </a:p>
                  </a:txBody>
                  <a:tcPr marL="48944" marR="48944" marT="0" marB="0" anchor="ctr"/>
                </a:tc>
                <a:tc>
                  <a:txBody>
                    <a:bodyPr/>
                    <a:lstStyle/>
                    <a:p>
                      <a:pPr marL="0" marR="0" algn="ctr" rtl="0">
                        <a:spcBef>
                          <a:spcPts val="0"/>
                        </a:spcBef>
                        <a:spcAft>
                          <a:spcPts val="0"/>
                        </a:spcAft>
                      </a:pPr>
                      <a:r>
                        <a:rPr lang="en-US" sz="1200" dirty="0">
                          <a:effectLst/>
                        </a:rPr>
                        <a:t>6,423.00</a:t>
                      </a:r>
                      <a:endParaRPr lang="en-US" sz="1200" b="1" dirty="0">
                        <a:effectLst/>
                        <a:latin typeface="+mn-lt"/>
                        <a:ea typeface="Times New Roman"/>
                      </a:endParaRPr>
                    </a:p>
                  </a:txBody>
                  <a:tcPr marL="48944" marR="48944" marT="0" marB="0" anchor="ctr"/>
                </a:tc>
                <a:tc>
                  <a:txBody>
                    <a:bodyPr/>
                    <a:lstStyle/>
                    <a:p>
                      <a:pPr marL="0" marR="0" algn="ctr" rtl="0">
                        <a:spcBef>
                          <a:spcPts val="0"/>
                        </a:spcBef>
                        <a:spcAft>
                          <a:spcPts val="0"/>
                        </a:spcAft>
                      </a:pPr>
                      <a:r>
                        <a:rPr lang="en-US" sz="1200" dirty="0">
                          <a:effectLst/>
                        </a:rPr>
                        <a:t>16.58</a:t>
                      </a:r>
                      <a:endParaRPr lang="en-US" sz="1200" b="1" dirty="0">
                        <a:effectLst/>
                        <a:latin typeface="+mn-lt"/>
                        <a:ea typeface="Times New Roman"/>
                      </a:endParaRPr>
                    </a:p>
                  </a:txBody>
                  <a:tcPr marL="48944" marR="48944" marT="0" marB="0" anchor="ctr"/>
                </a:tc>
              </a:tr>
              <a:tr h="150351">
                <a:tc>
                  <a:txBody>
                    <a:bodyPr/>
                    <a:lstStyle/>
                    <a:p>
                      <a:endParaRPr lang="en-US" sz="1200">
                        <a:effectLst/>
                        <a:latin typeface="+mn-lt"/>
                      </a:endParaRPr>
                    </a:p>
                  </a:txBody>
                  <a:tcPr marL="48944" marR="48944" marT="0" marB="0" anchor="b"/>
                </a:tc>
                <a:tc>
                  <a:txBody>
                    <a:bodyPr/>
                    <a:lstStyle/>
                    <a:p>
                      <a:endParaRPr lang="en-US" sz="1200">
                        <a:effectLst/>
                        <a:latin typeface="+mn-lt"/>
                      </a:endParaRPr>
                    </a:p>
                  </a:txBody>
                  <a:tcPr marL="48944" marR="48944" marT="0" marB="0" anchor="b"/>
                </a:tc>
                <a:tc>
                  <a:txBody>
                    <a:bodyPr/>
                    <a:lstStyle/>
                    <a:p>
                      <a:endParaRPr lang="en-US" sz="1200">
                        <a:effectLst/>
                        <a:latin typeface="+mn-lt"/>
                      </a:endParaRPr>
                    </a:p>
                  </a:txBody>
                  <a:tcPr marL="48944" marR="48944" marT="0" marB="0" anchor="b"/>
                </a:tc>
                <a:tc>
                  <a:txBody>
                    <a:bodyPr/>
                    <a:lstStyle/>
                    <a:p>
                      <a:endParaRPr lang="en-US" sz="1200">
                        <a:effectLst/>
                        <a:latin typeface="+mn-lt"/>
                      </a:endParaRPr>
                    </a:p>
                  </a:txBody>
                  <a:tcPr marL="48944" marR="48944" marT="0" marB="0" anchor="b"/>
                </a:tc>
                <a:tc>
                  <a:txBody>
                    <a:bodyPr/>
                    <a:lstStyle/>
                    <a:p>
                      <a:endParaRPr lang="en-US" sz="1200">
                        <a:effectLst/>
                        <a:latin typeface="+mn-lt"/>
                      </a:endParaRPr>
                    </a:p>
                  </a:txBody>
                  <a:tcPr marL="48944" marR="48944" marT="0" marB="0" anchor="b"/>
                </a:tc>
              </a:tr>
              <a:tr h="178451">
                <a:tc>
                  <a:txBody>
                    <a:bodyPr/>
                    <a:lstStyle/>
                    <a:p>
                      <a:pPr marL="0" marR="0" algn="l" rtl="0">
                        <a:spcBef>
                          <a:spcPts val="0"/>
                        </a:spcBef>
                        <a:spcAft>
                          <a:spcPts val="0"/>
                        </a:spcAft>
                      </a:pPr>
                      <a:r>
                        <a:rPr lang="en-US" sz="1200">
                          <a:effectLst/>
                        </a:rPr>
                        <a:t>Source : * FAO</a:t>
                      </a:r>
                      <a:endParaRPr lang="en-US" sz="1200">
                        <a:effectLst/>
                        <a:latin typeface="+mn-lt"/>
                        <a:ea typeface="Times New Roman"/>
                      </a:endParaRPr>
                    </a:p>
                  </a:txBody>
                  <a:tcPr marL="48944" marR="48944" marT="0" marB="0" anchor="ctr"/>
                </a:tc>
                <a:tc>
                  <a:txBody>
                    <a:bodyPr/>
                    <a:lstStyle/>
                    <a:p>
                      <a:endParaRPr lang="en-US" sz="1200" dirty="0">
                        <a:effectLst/>
                        <a:latin typeface="+mn-lt"/>
                      </a:endParaRPr>
                    </a:p>
                  </a:txBody>
                  <a:tcPr marL="48944" marR="48944" marT="0" marB="0" anchor="b"/>
                </a:tc>
                <a:tc>
                  <a:txBody>
                    <a:bodyPr/>
                    <a:lstStyle/>
                    <a:p>
                      <a:endParaRPr lang="en-US" sz="1200">
                        <a:effectLst/>
                        <a:latin typeface="+mn-lt"/>
                      </a:endParaRPr>
                    </a:p>
                  </a:txBody>
                  <a:tcPr marL="48944" marR="48944" marT="0" marB="0" anchor="b"/>
                </a:tc>
                <a:tc>
                  <a:txBody>
                    <a:bodyPr/>
                    <a:lstStyle/>
                    <a:p>
                      <a:endParaRPr lang="en-US" sz="1200">
                        <a:effectLst/>
                        <a:latin typeface="+mn-lt"/>
                      </a:endParaRPr>
                    </a:p>
                  </a:txBody>
                  <a:tcPr marL="48944" marR="48944" marT="0" marB="0" anchor="b"/>
                </a:tc>
                <a:tc>
                  <a:txBody>
                    <a:bodyPr/>
                    <a:lstStyle/>
                    <a:p>
                      <a:endParaRPr lang="en-US" sz="1200" dirty="0">
                        <a:effectLst/>
                        <a:latin typeface="+mn-lt"/>
                      </a:endParaRPr>
                    </a:p>
                  </a:txBody>
                  <a:tcPr marL="48944" marR="48944" marT="0" marB="0" anchor="b"/>
                </a:tc>
              </a:tr>
            </a:tbl>
          </a:graphicData>
        </a:graphic>
      </p:graphicFrame>
      <p:sp>
        <p:nvSpPr>
          <p:cNvPr id="2" name="Slide Number Placeholder 1"/>
          <p:cNvSpPr>
            <a:spLocks noGrp="1"/>
          </p:cNvSpPr>
          <p:nvPr>
            <p:ph type="sldNum" sz="quarter" idx="12"/>
          </p:nvPr>
        </p:nvSpPr>
        <p:spPr/>
        <p:txBody>
          <a:bodyPr/>
          <a:lstStyle/>
          <a:p>
            <a:fld id="{4355FB9E-2270-4246-A63E-83E2053C50B8}" type="slidenum">
              <a:rPr lang="en-US" smtClean="0"/>
              <a:pPr/>
              <a:t>10</a:t>
            </a:fld>
            <a:endParaRPr lang="en-US"/>
          </a:p>
        </p:txBody>
      </p:sp>
    </p:spTree>
    <p:extLst>
      <p:ext uri="{BB962C8B-B14F-4D97-AF65-F5344CB8AC3E}">
        <p14:creationId xmlns:p14="http://schemas.microsoft.com/office/powerpoint/2010/main" val="1234935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rtl="1"/>
            <a:r>
              <a:rPr lang="en-US" sz="3600" b="1" dirty="0" smtClean="0">
                <a:solidFill>
                  <a:schemeClr val="tx2"/>
                </a:solidFill>
                <a:ea typeface="Georgia" pitchFamily="18" charset="0"/>
                <a:cs typeface="Georgia" pitchFamily="18" charset="0"/>
              </a:rPr>
              <a:t>IMPORTS OF POULTRY MEAT </a:t>
            </a:r>
            <a:br>
              <a:rPr lang="en-US" sz="3600" b="1" dirty="0" smtClean="0">
                <a:solidFill>
                  <a:schemeClr val="tx2"/>
                </a:solidFill>
                <a:ea typeface="Georgia" pitchFamily="18" charset="0"/>
                <a:cs typeface="Georgia" pitchFamily="18" charset="0"/>
              </a:rPr>
            </a:br>
            <a:r>
              <a:rPr lang="en-US" sz="3600" b="1" dirty="0" smtClean="0">
                <a:solidFill>
                  <a:schemeClr val="tx2"/>
                </a:solidFill>
                <a:ea typeface="Georgia" pitchFamily="18" charset="0"/>
                <a:cs typeface="Georgia" pitchFamily="18" charset="0"/>
              </a:rPr>
              <a:t>BY NORTHERN MEDITERRANEAN COUNTRIES</a:t>
            </a:r>
            <a:endParaRPr lang="en-US" sz="2700" b="1" dirty="0" smtClean="0">
              <a:solidFill>
                <a:schemeClr val="tx2"/>
              </a:solidFill>
              <a:ea typeface="Georgia" pitchFamily="18" charset="0"/>
              <a:cs typeface="Georgi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27172648"/>
              </p:ext>
            </p:extLst>
          </p:nvPr>
        </p:nvGraphicFramePr>
        <p:xfrm>
          <a:off x="881743" y="1567539"/>
          <a:ext cx="7336971" cy="3911411"/>
        </p:xfrm>
        <a:graphic>
          <a:graphicData uri="http://schemas.openxmlformats.org/drawingml/2006/table">
            <a:tbl>
              <a:tblPr firstRow="1" firstCol="1" bandRow="1">
                <a:tableStyleId>{69CF1AB2-1976-4502-BF36-3FF5EA218861}</a:tableStyleId>
              </a:tblPr>
              <a:tblGrid>
                <a:gridCol w="815219"/>
                <a:gridCol w="815219"/>
                <a:gridCol w="815219"/>
                <a:gridCol w="815219"/>
                <a:gridCol w="815219"/>
                <a:gridCol w="815219"/>
                <a:gridCol w="815219"/>
                <a:gridCol w="815219"/>
                <a:gridCol w="815219"/>
              </a:tblGrid>
              <a:tr h="388455">
                <a:tc rowSpan="2">
                  <a:txBody>
                    <a:bodyPr/>
                    <a:lstStyle/>
                    <a:p>
                      <a:pPr algn="ctr" rtl="0" fontAlgn="ctr"/>
                      <a:r>
                        <a:rPr lang="en-US" sz="1200" u="none" strike="noStrike" dirty="0">
                          <a:effectLst/>
                        </a:rPr>
                        <a:t>Country</a:t>
                      </a:r>
                      <a:endParaRPr lang="en-US" sz="1200" b="1" i="0" u="none" strike="noStrike" dirty="0">
                        <a:solidFill>
                          <a:schemeClr val="tx2"/>
                        </a:solidFill>
                        <a:effectLst/>
                        <a:latin typeface="Times New Roman"/>
                      </a:endParaRPr>
                    </a:p>
                  </a:txBody>
                  <a:tcPr marL="9525" marR="9525" marT="9525" marB="0" anchor="ctr"/>
                </a:tc>
                <a:tc gridSpan="2">
                  <a:txBody>
                    <a:bodyPr/>
                    <a:lstStyle/>
                    <a:p>
                      <a:pPr algn="ctr" rtl="0" fontAlgn="ctr"/>
                      <a:r>
                        <a:rPr lang="en-US" sz="1200" u="none" strike="noStrike" dirty="0">
                          <a:effectLst/>
                        </a:rPr>
                        <a:t>2010</a:t>
                      </a:r>
                      <a:endParaRPr lang="en-US" sz="1200" b="1" i="0" u="none" strike="noStrike" dirty="0">
                        <a:solidFill>
                          <a:schemeClr val="tx2"/>
                        </a:solidFill>
                        <a:effectLst/>
                        <a:latin typeface="Times New Roman"/>
                      </a:endParaRPr>
                    </a:p>
                  </a:txBody>
                  <a:tcPr marL="9525" marR="9525" marT="9525" marB="0" anchor="ctr"/>
                </a:tc>
                <a:tc hMerge="1">
                  <a:txBody>
                    <a:bodyPr/>
                    <a:lstStyle/>
                    <a:p>
                      <a:endParaRPr lang="en-US"/>
                    </a:p>
                  </a:txBody>
                  <a:tcPr/>
                </a:tc>
                <a:tc gridSpan="2">
                  <a:txBody>
                    <a:bodyPr/>
                    <a:lstStyle/>
                    <a:p>
                      <a:pPr algn="ctr" rtl="0" fontAlgn="ctr"/>
                      <a:r>
                        <a:rPr lang="en-US" sz="1200" u="none" strike="noStrike">
                          <a:effectLst/>
                        </a:rPr>
                        <a:t>2011</a:t>
                      </a:r>
                      <a:endParaRPr lang="en-US" sz="1200" b="1" i="0" u="none" strike="noStrike">
                        <a:solidFill>
                          <a:schemeClr val="tx2"/>
                        </a:solidFill>
                        <a:effectLst/>
                        <a:latin typeface="Times New Roman"/>
                      </a:endParaRPr>
                    </a:p>
                  </a:txBody>
                  <a:tcPr marL="9525" marR="9525" marT="9525" marB="0" anchor="ctr"/>
                </a:tc>
                <a:tc hMerge="1">
                  <a:txBody>
                    <a:bodyPr/>
                    <a:lstStyle/>
                    <a:p>
                      <a:endParaRPr lang="en-US"/>
                    </a:p>
                  </a:txBody>
                  <a:tcPr/>
                </a:tc>
                <a:tc gridSpan="2">
                  <a:txBody>
                    <a:bodyPr/>
                    <a:lstStyle/>
                    <a:p>
                      <a:pPr algn="ctr" rtl="0" fontAlgn="ctr"/>
                      <a:r>
                        <a:rPr lang="en-US" sz="1200" u="none" strike="noStrike">
                          <a:effectLst/>
                        </a:rPr>
                        <a:t>2012</a:t>
                      </a:r>
                      <a:endParaRPr lang="en-US" sz="1200" b="1" i="0" u="none" strike="noStrike">
                        <a:solidFill>
                          <a:schemeClr val="tx2"/>
                        </a:solidFill>
                        <a:effectLst/>
                        <a:latin typeface="Times New Roman"/>
                      </a:endParaRPr>
                    </a:p>
                  </a:txBody>
                  <a:tcPr marL="9525" marR="9525" marT="9525" marB="0" anchor="ctr"/>
                </a:tc>
                <a:tc hMerge="1">
                  <a:txBody>
                    <a:bodyPr/>
                    <a:lstStyle/>
                    <a:p>
                      <a:endParaRPr lang="en-US"/>
                    </a:p>
                  </a:txBody>
                  <a:tcPr/>
                </a:tc>
                <a:tc gridSpan="2">
                  <a:txBody>
                    <a:bodyPr/>
                    <a:lstStyle/>
                    <a:p>
                      <a:pPr algn="ctr" rtl="0" fontAlgn="ctr"/>
                      <a:r>
                        <a:rPr lang="en-US" sz="1200" u="none" strike="noStrike">
                          <a:effectLst/>
                        </a:rPr>
                        <a:t>2013</a:t>
                      </a:r>
                      <a:endParaRPr lang="en-US" sz="1200" b="1" i="0" u="none" strike="noStrike">
                        <a:solidFill>
                          <a:schemeClr val="tx2"/>
                        </a:solidFill>
                        <a:effectLst/>
                        <a:latin typeface="Times New Roman"/>
                      </a:endParaRPr>
                    </a:p>
                  </a:txBody>
                  <a:tcPr marL="9525" marR="9525" marT="9525" marB="0" anchor="ctr"/>
                </a:tc>
                <a:tc hMerge="1">
                  <a:txBody>
                    <a:bodyPr/>
                    <a:lstStyle/>
                    <a:p>
                      <a:endParaRPr lang="en-US"/>
                    </a:p>
                  </a:txBody>
                  <a:tcPr/>
                </a:tc>
              </a:tr>
              <a:tr h="388455">
                <a:tc vMerge="1">
                  <a:txBody>
                    <a:bodyPr/>
                    <a:lstStyle/>
                    <a:p>
                      <a:endParaRPr lang="en-US"/>
                    </a:p>
                  </a:txBody>
                  <a:tcPr/>
                </a:tc>
                <a:tc>
                  <a:txBody>
                    <a:bodyPr/>
                    <a:lstStyle/>
                    <a:p>
                      <a:pPr algn="ctr" rtl="0" fontAlgn="ctr"/>
                      <a:r>
                        <a:rPr lang="en-US" sz="1200" u="none" strike="noStrike">
                          <a:effectLst/>
                        </a:rPr>
                        <a:t>Mn $</a:t>
                      </a:r>
                      <a:endParaRPr lang="en-US" sz="1200" b="1"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1000 MT</a:t>
                      </a:r>
                      <a:endParaRPr lang="en-US" sz="1200" b="1"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Mn $</a:t>
                      </a:r>
                      <a:endParaRPr lang="en-US" sz="1200" b="1"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1000 MT</a:t>
                      </a:r>
                      <a:endParaRPr lang="en-US" sz="1200" b="1"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Mn $</a:t>
                      </a:r>
                      <a:endParaRPr lang="en-US" sz="1200" b="1"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1000 MT</a:t>
                      </a:r>
                      <a:endParaRPr lang="en-US" sz="1200" b="1"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Mn $</a:t>
                      </a:r>
                      <a:endParaRPr lang="en-US" sz="1200" b="1"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dirty="0">
                          <a:effectLst/>
                        </a:rPr>
                        <a:t>1000 MT</a:t>
                      </a:r>
                      <a:endParaRPr lang="en-US" sz="1200" b="1" i="0" u="none" strike="noStrike" dirty="0">
                        <a:solidFill>
                          <a:schemeClr val="tx2"/>
                        </a:solidFill>
                        <a:effectLst/>
                        <a:latin typeface="Times New Roman"/>
                      </a:endParaRPr>
                    </a:p>
                  </a:txBody>
                  <a:tcPr marL="9525" marR="9525" marT="9525" marB="0" anchor="ctr"/>
                </a:tc>
              </a:tr>
              <a:tr h="388455">
                <a:tc>
                  <a:txBody>
                    <a:bodyPr/>
                    <a:lstStyle/>
                    <a:p>
                      <a:pPr algn="l" rtl="0" fontAlgn="ctr"/>
                      <a:r>
                        <a:rPr lang="en-US" sz="1200" u="none" strike="noStrike">
                          <a:effectLst/>
                        </a:rPr>
                        <a:t>Spain</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349</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1,396</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382</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1,528</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345</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1,380</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381</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1,524</a:t>
                      </a:r>
                      <a:endParaRPr lang="en-US" sz="1200" b="0" i="0" u="none" strike="noStrike">
                        <a:solidFill>
                          <a:schemeClr val="tx2"/>
                        </a:solidFill>
                        <a:effectLst/>
                        <a:latin typeface="Times New Roman"/>
                      </a:endParaRPr>
                    </a:p>
                  </a:txBody>
                  <a:tcPr marL="9525" marR="9525" marT="9525" marB="0" anchor="ctr"/>
                </a:tc>
              </a:tr>
              <a:tr h="388455">
                <a:tc>
                  <a:txBody>
                    <a:bodyPr/>
                    <a:lstStyle/>
                    <a:p>
                      <a:pPr algn="l" rtl="0" fontAlgn="ctr"/>
                      <a:r>
                        <a:rPr lang="en-US" sz="1200" u="none" strike="noStrike">
                          <a:effectLst/>
                        </a:rPr>
                        <a:t>France</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994</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3,976</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1,240</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4,960</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1,217</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4,868</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1,277</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5,108</a:t>
                      </a:r>
                      <a:endParaRPr lang="en-US" sz="1200" b="0" i="0" u="none" strike="noStrike">
                        <a:solidFill>
                          <a:schemeClr val="tx2"/>
                        </a:solidFill>
                        <a:effectLst/>
                        <a:latin typeface="Times New Roman"/>
                      </a:endParaRPr>
                    </a:p>
                  </a:txBody>
                  <a:tcPr marL="9525" marR="9525" marT="9525" marB="0" anchor="ctr"/>
                </a:tc>
              </a:tr>
              <a:tr h="388455">
                <a:tc>
                  <a:txBody>
                    <a:bodyPr/>
                    <a:lstStyle/>
                    <a:p>
                      <a:pPr algn="l" rtl="0" fontAlgn="ctr"/>
                      <a:r>
                        <a:rPr lang="en-US" sz="1200" u="none" strike="noStrike">
                          <a:effectLst/>
                        </a:rPr>
                        <a:t>Italy</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130</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520</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175</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700</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165</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660</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176</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704</a:t>
                      </a:r>
                      <a:endParaRPr lang="en-US" sz="1200" b="0" i="0" u="none" strike="noStrike">
                        <a:solidFill>
                          <a:schemeClr val="tx2"/>
                        </a:solidFill>
                        <a:effectLst/>
                        <a:latin typeface="Times New Roman"/>
                      </a:endParaRPr>
                    </a:p>
                  </a:txBody>
                  <a:tcPr marL="9525" marR="9525" marT="9525" marB="0" anchor="ctr"/>
                </a:tc>
              </a:tr>
              <a:tr h="388455">
                <a:tc>
                  <a:txBody>
                    <a:bodyPr/>
                    <a:lstStyle/>
                    <a:p>
                      <a:pPr algn="l" rtl="0" fontAlgn="ctr"/>
                      <a:r>
                        <a:rPr lang="en-US" sz="1200" u="none" strike="noStrike">
                          <a:effectLst/>
                        </a:rPr>
                        <a:t>Greece</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164</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656</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175</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700</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170</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680</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175</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700</a:t>
                      </a:r>
                      <a:endParaRPr lang="en-US" sz="1200" b="0" i="0" u="none" strike="noStrike">
                        <a:solidFill>
                          <a:schemeClr val="tx2"/>
                        </a:solidFill>
                        <a:effectLst/>
                        <a:latin typeface="Times New Roman"/>
                      </a:endParaRPr>
                    </a:p>
                  </a:txBody>
                  <a:tcPr marL="9525" marR="9525" marT="9525" marB="0" anchor="ctr"/>
                </a:tc>
              </a:tr>
              <a:tr h="388455">
                <a:tc>
                  <a:txBody>
                    <a:bodyPr/>
                    <a:lstStyle/>
                    <a:p>
                      <a:pPr algn="l" rtl="0" fontAlgn="ctr"/>
                      <a:r>
                        <a:rPr lang="en-US" sz="1200" u="none" strike="noStrike">
                          <a:effectLst/>
                        </a:rPr>
                        <a:t>Turkey</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0.86</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3.4</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1.57</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6.3</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1.1</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4.4</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0.94</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3.8</a:t>
                      </a:r>
                      <a:endParaRPr lang="en-US" sz="1200" b="0" i="0" u="none" strike="noStrike">
                        <a:solidFill>
                          <a:schemeClr val="tx2"/>
                        </a:solidFill>
                        <a:effectLst/>
                        <a:latin typeface="Times New Roman"/>
                      </a:endParaRPr>
                    </a:p>
                  </a:txBody>
                  <a:tcPr marL="9525" marR="9525" marT="9525" marB="0" anchor="ctr"/>
                </a:tc>
              </a:tr>
              <a:tr h="388455">
                <a:tc>
                  <a:txBody>
                    <a:bodyPr/>
                    <a:lstStyle/>
                    <a:p>
                      <a:pPr algn="l" rtl="0" fontAlgn="ctr"/>
                      <a:r>
                        <a:rPr lang="en-US" sz="1200" u="none" strike="noStrike">
                          <a:effectLst/>
                        </a:rPr>
                        <a:t>Cyprus</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18</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72</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20</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80</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22</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88</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30</a:t>
                      </a:r>
                      <a:endParaRPr lang="en-US" sz="1200" b="0" i="0" u="none" strike="noStrike">
                        <a:solidFill>
                          <a:schemeClr val="tx2"/>
                        </a:solidFill>
                        <a:effectLst/>
                        <a:latin typeface="Times New Roman"/>
                      </a:endParaRPr>
                    </a:p>
                  </a:txBody>
                  <a:tcPr marL="9525" marR="9525" marT="9525" marB="0" anchor="ctr"/>
                </a:tc>
                <a:tc>
                  <a:txBody>
                    <a:bodyPr/>
                    <a:lstStyle/>
                    <a:p>
                      <a:pPr algn="ctr" rtl="0" fontAlgn="ctr"/>
                      <a:r>
                        <a:rPr lang="en-US" sz="1200" u="none" strike="noStrike">
                          <a:effectLst/>
                        </a:rPr>
                        <a:t>120</a:t>
                      </a:r>
                      <a:endParaRPr lang="en-US" sz="1200" b="0" i="0" u="none" strike="noStrike">
                        <a:solidFill>
                          <a:schemeClr val="tx2"/>
                        </a:solidFill>
                        <a:effectLst/>
                        <a:latin typeface="Times New Roman"/>
                      </a:endParaRPr>
                    </a:p>
                  </a:txBody>
                  <a:tcPr marL="9525" marR="9525" marT="9525" marB="0" anchor="ctr"/>
                </a:tc>
              </a:tr>
              <a:tr h="202667">
                <a:tc gridSpan="9">
                  <a:txBody>
                    <a:bodyPr/>
                    <a:lstStyle/>
                    <a:p>
                      <a:pPr algn="l" fontAlgn="ctr"/>
                      <a:r>
                        <a:rPr lang="en-US" sz="1200" u="none" strike="noStrike" dirty="0">
                          <a:effectLst/>
                        </a:rPr>
                        <a:t>  </a:t>
                      </a:r>
                      <a:endParaRPr lang="en-US" sz="1200" b="0" i="0" u="none" strike="noStrike" dirty="0">
                        <a:solidFill>
                          <a:schemeClr val="tx2"/>
                        </a:solidFill>
                        <a:effectLst/>
                        <a:latin typeface="Times New Roman"/>
                      </a:endParaRPr>
                    </a:p>
                  </a:txBody>
                  <a:tcPr marL="9525" marR="9525" marT="9525" marB="0" anchor="ctr"/>
                </a:tc>
                <a:tc hMerge="1">
                  <a:txBody>
                    <a:bodyPr/>
                    <a:lstStyle/>
                    <a:p>
                      <a:pPr algn="l" fontAlgn="ctr"/>
                      <a:endParaRPr lang="en-US" sz="1200" b="0" i="0" u="none" strike="noStrike" dirty="0">
                        <a:solidFill>
                          <a:srgbClr val="000000"/>
                        </a:solidFill>
                        <a:effectLst/>
                        <a:latin typeface="Times New Roman"/>
                      </a:endParaRPr>
                    </a:p>
                  </a:txBody>
                  <a:tcPr marL="9525" marR="9525" marT="9525" marB="0" anchor="ctr"/>
                </a:tc>
                <a:tc hMerge="1">
                  <a:txBody>
                    <a:bodyPr/>
                    <a:lstStyle/>
                    <a:p>
                      <a:pPr algn="l" fontAlgn="ctr"/>
                      <a:endParaRPr lang="en-US" sz="1200" b="0" i="0" u="none" strike="noStrike" dirty="0">
                        <a:solidFill>
                          <a:srgbClr val="000000"/>
                        </a:solidFill>
                        <a:effectLst/>
                        <a:latin typeface="Times New Roman"/>
                      </a:endParaRPr>
                    </a:p>
                  </a:txBody>
                  <a:tcPr marL="9525" marR="9525" marT="9525" marB="0" anchor="ctr"/>
                </a:tc>
                <a:tc hMerge="1">
                  <a:txBody>
                    <a:bodyPr/>
                    <a:lstStyle/>
                    <a:p>
                      <a:pPr algn="l" fontAlgn="ctr"/>
                      <a:endParaRPr lang="en-US" sz="1200" b="0" i="0" u="none" strike="noStrike" dirty="0">
                        <a:solidFill>
                          <a:srgbClr val="000000"/>
                        </a:solidFill>
                        <a:effectLst/>
                        <a:latin typeface="Times New Roman"/>
                      </a:endParaRPr>
                    </a:p>
                  </a:txBody>
                  <a:tcPr marL="9525" marR="9525" marT="9525" marB="0" anchor="ctr"/>
                </a:tc>
                <a:tc hMerge="1">
                  <a:txBody>
                    <a:bodyPr/>
                    <a:lstStyle/>
                    <a:p>
                      <a:pPr algn="l" fontAlgn="ctr"/>
                      <a:endParaRPr lang="en-US" sz="1200" b="0" i="0" u="none" strike="noStrike" dirty="0">
                        <a:solidFill>
                          <a:srgbClr val="000000"/>
                        </a:solidFill>
                        <a:effectLst/>
                        <a:latin typeface="Times New Roman"/>
                      </a:endParaRPr>
                    </a:p>
                  </a:txBody>
                  <a:tcPr marL="9525" marR="9525" marT="9525" marB="0" anchor="ctr"/>
                </a:tc>
                <a:tc hMerge="1">
                  <a:txBody>
                    <a:bodyPr/>
                    <a:lstStyle/>
                    <a:p>
                      <a:pPr algn="l" fontAlgn="ctr"/>
                      <a:endParaRPr lang="en-US" sz="1200" b="0" i="0" u="none" strike="noStrike" dirty="0">
                        <a:solidFill>
                          <a:srgbClr val="000000"/>
                        </a:solidFill>
                        <a:effectLst/>
                        <a:latin typeface="Times New Roman"/>
                      </a:endParaRPr>
                    </a:p>
                  </a:txBody>
                  <a:tcPr marL="9525" marR="9525" marT="9525" marB="0" anchor="ctr"/>
                </a:tc>
                <a:tc hMerge="1">
                  <a:txBody>
                    <a:bodyPr/>
                    <a:lstStyle/>
                    <a:p>
                      <a:pPr algn="l" fontAlgn="ctr"/>
                      <a:endParaRPr lang="en-US" sz="1200" b="0" i="0" u="none" strike="noStrike" dirty="0">
                        <a:solidFill>
                          <a:srgbClr val="000000"/>
                        </a:solidFill>
                        <a:effectLst/>
                        <a:latin typeface="Times New Roman"/>
                      </a:endParaRPr>
                    </a:p>
                  </a:txBody>
                  <a:tcPr marL="9525" marR="9525" marT="9525" marB="0" anchor="ctr"/>
                </a:tc>
                <a:tc hMerge="1">
                  <a:txBody>
                    <a:bodyPr/>
                    <a:lstStyle/>
                    <a:p>
                      <a:pPr algn="l" fontAlgn="ctr"/>
                      <a:endParaRPr lang="en-US" sz="1200" b="0" i="0" u="none" strike="noStrike" dirty="0">
                        <a:solidFill>
                          <a:srgbClr val="000000"/>
                        </a:solidFill>
                        <a:effectLst/>
                        <a:latin typeface="Times New Roman"/>
                      </a:endParaRPr>
                    </a:p>
                  </a:txBody>
                  <a:tcPr marL="9525" marR="9525" marT="9525" marB="0" anchor="ctr"/>
                </a:tc>
                <a:tc hMerge="1">
                  <a:txBody>
                    <a:bodyPr/>
                    <a:lstStyle/>
                    <a:p>
                      <a:pPr algn="l" fontAlgn="ctr"/>
                      <a:endParaRPr lang="en-US" sz="1200" b="0" i="0" u="none" strike="noStrike" dirty="0">
                        <a:solidFill>
                          <a:srgbClr val="000000"/>
                        </a:solidFill>
                        <a:effectLst/>
                        <a:latin typeface="Times New Roman"/>
                      </a:endParaRPr>
                    </a:p>
                  </a:txBody>
                  <a:tcPr marL="9525" marR="9525" marT="9525" marB="0" anchor="ctr"/>
                </a:tc>
              </a:tr>
              <a:tr h="601104">
                <a:tc gridSpan="9">
                  <a:txBody>
                    <a:bodyPr/>
                    <a:lstStyle/>
                    <a:p>
                      <a:pPr algn="l" rtl="0" fontAlgn="ctr"/>
                      <a:r>
                        <a:rPr lang="en-US" sz="1200" u="none" strike="noStrike" dirty="0">
                          <a:effectLst/>
                        </a:rPr>
                        <a:t>Source:  Value by “International Trade Centre</a:t>
                      </a:r>
                      <a:r>
                        <a:rPr lang="en-US" sz="1200" u="none" strike="noStrike" dirty="0" smtClean="0">
                          <a:effectLst/>
                        </a:rPr>
                        <a:t>”</a:t>
                      </a:r>
                    </a:p>
                    <a:p>
                      <a:pPr algn="l" rtl="0" fontAlgn="ctr"/>
                      <a:r>
                        <a:rPr lang="en-US" sz="1200" u="none" strike="noStrike" dirty="0" smtClean="0">
                          <a:effectLst/>
                        </a:rPr>
                        <a:t>                Quantity estimated</a:t>
                      </a:r>
                      <a:endParaRPr lang="en-US" sz="1200" b="1" i="0" u="none" strike="noStrike" dirty="0">
                        <a:solidFill>
                          <a:schemeClr val="tx2"/>
                        </a:solidFill>
                        <a:effectLst/>
                        <a:latin typeface="Times New Roman"/>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4355FB9E-2270-4246-A63E-83E2053C50B8}" type="slidenum">
              <a:rPr lang="en-US" smtClean="0"/>
              <a:pPr/>
              <a:t>11</a:t>
            </a:fld>
            <a:endParaRPr lang="en-US"/>
          </a:p>
        </p:txBody>
      </p:sp>
    </p:spTree>
    <p:extLst>
      <p:ext uri="{BB962C8B-B14F-4D97-AF65-F5344CB8AC3E}">
        <p14:creationId xmlns:p14="http://schemas.microsoft.com/office/powerpoint/2010/main" val="2042634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p:txBody>
          <a:bodyPr>
            <a:normAutofit fontScale="90000"/>
          </a:bodyPr>
          <a:lstStyle/>
          <a:p>
            <a:r>
              <a:rPr lang="en-US" b="1" dirty="0">
                <a:solidFill>
                  <a:schemeClr val="tx2"/>
                </a:solidFill>
              </a:rPr>
              <a:t>Development of the poultry meat sector is problematic</a:t>
            </a:r>
            <a:endParaRPr lang="en-US" sz="2700" b="1" dirty="0">
              <a:solidFill>
                <a:schemeClr val="tx2"/>
              </a:solidFill>
            </a:endParaRPr>
          </a:p>
        </p:txBody>
      </p:sp>
      <p:sp>
        <p:nvSpPr>
          <p:cNvPr id="9" name="Content Placeholder 2"/>
          <p:cNvSpPr>
            <a:spLocks noGrp="1"/>
          </p:cNvSpPr>
          <p:nvPr>
            <p:ph idx="1"/>
          </p:nvPr>
        </p:nvSpPr>
        <p:spPr/>
        <p:txBody>
          <a:bodyPr>
            <a:noAutofit/>
          </a:bodyPr>
          <a:lstStyle/>
          <a:p>
            <a:pPr algn="just">
              <a:buFont typeface="Calibri" pitchFamily="34" charset="0"/>
              <a:buChar char="‐"/>
            </a:pPr>
            <a:r>
              <a:rPr lang="en-US" sz="2200" dirty="0" smtClean="0">
                <a:solidFill>
                  <a:schemeClr val="tx2"/>
                </a:solidFill>
              </a:rPr>
              <a:t>Cost of production is double that of Brazil or USA or Ukraine</a:t>
            </a:r>
          </a:p>
          <a:p>
            <a:pPr marL="0" indent="0" algn="just">
              <a:buNone/>
            </a:pPr>
            <a:endParaRPr lang="en-US" sz="1000" dirty="0" smtClean="0">
              <a:solidFill>
                <a:schemeClr val="tx2"/>
              </a:solidFill>
            </a:endParaRPr>
          </a:p>
          <a:p>
            <a:pPr algn="just">
              <a:buFont typeface="Calibri" pitchFamily="34" charset="0"/>
              <a:buChar char="‐"/>
            </a:pPr>
            <a:r>
              <a:rPr lang="en-US" sz="2200" dirty="0" smtClean="0">
                <a:solidFill>
                  <a:schemeClr val="tx2"/>
                </a:solidFill>
              </a:rPr>
              <a:t>Imports of poultry meat by the largest 10 Arab Countries:</a:t>
            </a:r>
          </a:p>
          <a:p>
            <a:pPr algn="just">
              <a:buNone/>
            </a:pPr>
            <a:r>
              <a:rPr lang="en-US" sz="2200" dirty="0" smtClean="0">
                <a:solidFill>
                  <a:schemeClr val="tx2"/>
                </a:solidFill>
              </a:rPr>
              <a:t>	  Year 2000 =    465,000 MT</a:t>
            </a:r>
          </a:p>
          <a:p>
            <a:pPr algn="just">
              <a:buNone/>
            </a:pPr>
            <a:r>
              <a:rPr lang="en-US" sz="2200" dirty="0" smtClean="0">
                <a:solidFill>
                  <a:schemeClr val="tx2"/>
                </a:solidFill>
              </a:rPr>
              <a:t>	  Year 2005 =    770,000 MT</a:t>
            </a:r>
          </a:p>
          <a:p>
            <a:pPr algn="just">
              <a:buNone/>
            </a:pPr>
            <a:r>
              <a:rPr lang="en-US" sz="2200" dirty="0" smtClean="0">
                <a:solidFill>
                  <a:schemeClr val="tx2"/>
                </a:solidFill>
              </a:rPr>
              <a:t>	  Year 2010 = 2,010,000 MT</a:t>
            </a:r>
          </a:p>
          <a:p>
            <a:pPr algn="just">
              <a:buNone/>
            </a:pPr>
            <a:r>
              <a:rPr lang="en-US" sz="2200" dirty="0">
                <a:solidFill>
                  <a:schemeClr val="tx2"/>
                </a:solidFill>
              </a:rPr>
              <a:t>	 </a:t>
            </a:r>
            <a:r>
              <a:rPr lang="en-US" sz="2200" dirty="0" smtClean="0">
                <a:solidFill>
                  <a:schemeClr val="tx2"/>
                </a:solidFill>
              </a:rPr>
              <a:t> Year 2011 = 2,293,000 MT</a:t>
            </a:r>
          </a:p>
          <a:p>
            <a:pPr algn="just">
              <a:buNone/>
            </a:pPr>
            <a:endParaRPr lang="en-US" sz="1000" dirty="0" smtClean="0">
              <a:solidFill>
                <a:schemeClr val="tx2"/>
              </a:solidFill>
            </a:endParaRPr>
          </a:p>
          <a:p>
            <a:pPr algn="just">
              <a:buFont typeface="Calibri" pitchFamily="34" charset="0"/>
              <a:buChar char="‐"/>
            </a:pPr>
            <a:r>
              <a:rPr lang="en-US" sz="2200" dirty="0" smtClean="0">
                <a:solidFill>
                  <a:schemeClr val="tx2"/>
                </a:solidFill>
              </a:rPr>
              <a:t>Increase in imports were 66 % in the first 5 yrs, and 261 % in the  second 5 years and 14 % in the year 2011 over 2010 </a:t>
            </a:r>
          </a:p>
          <a:p>
            <a:pPr marL="0" indent="0" algn="just">
              <a:buNone/>
            </a:pPr>
            <a:endParaRPr lang="en-US" sz="1000" dirty="0" smtClean="0">
              <a:solidFill>
                <a:schemeClr val="tx2"/>
              </a:solidFill>
            </a:endParaRPr>
          </a:p>
          <a:p>
            <a:pPr algn="just">
              <a:buFont typeface="Calibri" pitchFamily="34" charset="0"/>
              <a:buChar char="‐"/>
            </a:pPr>
            <a:r>
              <a:rPr lang="en-US" sz="2200" dirty="0" smtClean="0">
                <a:solidFill>
                  <a:schemeClr val="tx2"/>
                </a:solidFill>
              </a:rPr>
              <a:t>Import duties on poultry meat in those countries range from 0 % to 30 %</a:t>
            </a:r>
          </a:p>
        </p:txBody>
      </p:sp>
      <p:sp>
        <p:nvSpPr>
          <p:cNvPr id="2" name="Slide Number Placeholder 1"/>
          <p:cNvSpPr>
            <a:spLocks noGrp="1"/>
          </p:cNvSpPr>
          <p:nvPr>
            <p:ph type="sldNum" sz="quarter" idx="12"/>
          </p:nvPr>
        </p:nvSpPr>
        <p:spPr/>
        <p:txBody>
          <a:bodyPr/>
          <a:lstStyle/>
          <a:p>
            <a:fld id="{4355FB9E-2270-4246-A63E-83E2053C50B8}" type="slidenum">
              <a:rPr lang="en-US" smtClean="0"/>
              <a:pPr/>
              <a:t>12</a:t>
            </a:fld>
            <a:endParaRPr lang="en-US"/>
          </a:p>
        </p:txBody>
      </p:sp>
    </p:spTree>
    <p:extLst>
      <p:ext uri="{BB962C8B-B14F-4D97-AF65-F5344CB8AC3E}">
        <p14:creationId xmlns:p14="http://schemas.microsoft.com/office/powerpoint/2010/main" val="390303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BCC94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BCC94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BCC945"/>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BCC945"/>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BCC945"/>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subTnLst>
                                    <p:animClr clrSpc="rgb" dir="cw">
                                      <p:cBhvr override="childStyle">
                                        <p:cTn dur="1" fill="hold" display="0" masterRel="nextClick" afterEffect="1"/>
                                        <p:tgtEl>
                                          <p:spTgt spid="9">
                                            <p:txEl>
                                              <p:pRg st="5" end="5"/>
                                            </p:txEl>
                                          </p:spTgt>
                                        </p:tgtEl>
                                        <p:attrNameLst>
                                          <p:attrName>ppt_c</p:attrName>
                                        </p:attrNameLst>
                                      </p:cBhvr>
                                      <p:to>
                                        <a:srgbClr val="BCC945"/>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subTnLst>
                                    <p:animClr clrSpc="rgb" dir="cw">
                                      <p:cBhvr override="childStyle">
                                        <p:cTn dur="1" fill="hold" display="0" masterRel="nextClick" afterEffect="1"/>
                                        <p:tgtEl>
                                          <p:spTgt spid="9">
                                            <p:txEl>
                                              <p:pRg st="6" end="6"/>
                                            </p:txEl>
                                          </p:spTgt>
                                        </p:tgtEl>
                                        <p:attrNameLst>
                                          <p:attrName>ppt_c</p:attrName>
                                        </p:attrNameLst>
                                      </p:cBhvr>
                                      <p:to>
                                        <a:srgbClr val="BCC945"/>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subTnLst>
                                    <p:animClr clrSpc="rgb" dir="cw">
                                      <p:cBhvr override="childStyle">
                                        <p:cTn dur="1" fill="hold" display="0" masterRel="nextClick" afterEffect="1"/>
                                        <p:tgtEl>
                                          <p:spTgt spid="9">
                                            <p:txEl>
                                              <p:pRg st="8" end="8"/>
                                            </p:txEl>
                                          </p:spTgt>
                                        </p:tgtEl>
                                        <p:attrNameLst>
                                          <p:attrName>ppt_c</p:attrName>
                                        </p:attrNameLst>
                                      </p:cBhvr>
                                      <p:to>
                                        <a:srgbClr val="BCC945"/>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Effect transition="in" filter="fade">
                                      <p:cBhvr>
                                        <p:cTn id="47" dur="500"/>
                                        <p:tgtEl>
                                          <p:spTgt spid="9">
                                            <p:txEl>
                                              <p:pRg st="10" end="10"/>
                                            </p:txEl>
                                          </p:spTgt>
                                        </p:tgtEl>
                                      </p:cBhvr>
                                    </p:animEffect>
                                  </p:childTnLst>
                                  <p:subTnLst>
                                    <p:animClr clrSpc="rgb" dir="cw">
                                      <p:cBhvr override="childStyle">
                                        <p:cTn dur="1" fill="hold" display="0" masterRel="nextClick" afterEffect="1"/>
                                        <p:tgtEl>
                                          <p:spTgt spid="9">
                                            <p:txEl>
                                              <p:pRg st="10" end="10"/>
                                            </p:txEl>
                                          </p:spTgt>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p:txBody>
          <a:bodyPr>
            <a:normAutofit fontScale="90000"/>
          </a:bodyPr>
          <a:lstStyle/>
          <a:p>
            <a:pPr algn="ctr"/>
            <a:r>
              <a:rPr lang="en-US" b="1" dirty="0" smtClean="0">
                <a:solidFill>
                  <a:schemeClr val="tx2"/>
                </a:solidFill>
              </a:rPr>
              <a:t>Possibility of developing the poultry meat production in the ME and Africa</a:t>
            </a:r>
            <a:endParaRPr lang="en-US" sz="2700" b="1" dirty="0">
              <a:solidFill>
                <a:schemeClr val="tx2"/>
              </a:solidFill>
            </a:endParaRPr>
          </a:p>
        </p:txBody>
      </p:sp>
      <p:sp>
        <p:nvSpPr>
          <p:cNvPr id="9" name="Content Placeholder 2"/>
          <p:cNvSpPr>
            <a:spLocks noGrp="1"/>
          </p:cNvSpPr>
          <p:nvPr>
            <p:ph idx="1"/>
          </p:nvPr>
        </p:nvSpPr>
        <p:spPr>
          <a:xfrm>
            <a:off x="457200" y="2057400"/>
            <a:ext cx="8229600" cy="3429000"/>
          </a:xfrm>
        </p:spPr>
        <p:txBody>
          <a:bodyPr>
            <a:normAutofit/>
          </a:bodyPr>
          <a:lstStyle/>
          <a:p>
            <a:pPr algn="just">
              <a:buFont typeface="Arial" pitchFamily="34" charset="0"/>
              <a:buChar char="•"/>
            </a:pPr>
            <a:r>
              <a:rPr lang="en-US" sz="2200" dirty="0" smtClean="0">
                <a:solidFill>
                  <a:schemeClr val="tx2"/>
                </a:solidFill>
              </a:rPr>
              <a:t>Conditions </a:t>
            </a:r>
            <a:r>
              <a:rPr lang="en-US" sz="2200" dirty="0">
                <a:solidFill>
                  <a:schemeClr val="tx2"/>
                </a:solidFill>
              </a:rPr>
              <a:t>to develop the production of the poultry meat </a:t>
            </a:r>
            <a:r>
              <a:rPr lang="en-US" sz="2200" dirty="0" smtClean="0">
                <a:solidFill>
                  <a:schemeClr val="tx2"/>
                </a:solidFill>
              </a:rPr>
              <a:t>sector:</a:t>
            </a:r>
          </a:p>
          <a:p>
            <a:pPr marL="0" indent="0" algn="just">
              <a:buNone/>
            </a:pPr>
            <a:endParaRPr lang="en-US" sz="2200" dirty="0" smtClean="0">
              <a:solidFill>
                <a:schemeClr val="tx2"/>
              </a:solidFill>
            </a:endParaRPr>
          </a:p>
          <a:p>
            <a:pPr marL="971550" lvl="1" indent="-571500" algn="just">
              <a:buFontTx/>
              <a:buChar char="-"/>
            </a:pPr>
            <a:r>
              <a:rPr lang="en-US" sz="2200" dirty="0">
                <a:solidFill>
                  <a:schemeClr val="tx2"/>
                </a:solidFill>
              </a:rPr>
              <a:t>Increase import duties, to bring the cost of imported poultry meat higher than the cost of its production </a:t>
            </a:r>
            <a:r>
              <a:rPr lang="en-US" sz="2200" dirty="0" smtClean="0">
                <a:solidFill>
                  <a:schemeClr val="tx2"/>
                </a:solidFill>
              </a:rPr>
              <a:t>locally</a:t>
            </a:r>
          </a:p>
          <a:p>
            <a:pPr marL="400050" lvl="1" indent="0" algn="just">
              <a:buNone/>
            </a:pPr>
            <a:endParaRPr lang="en-US" sz="2200" dirty="0">
              <a:solidFill>
                <a:schemeClr val="tx2"/>
              </a:solidFill>
            </a:endParaRPr>
          </a:p>
          <a:p>
            <a:pPr marL="971550" lvl="1" indent="-571500" algn="just">
              <a:buFontTx/>
              <a:buChar char="-"/>
            </a:pPr>
            <a:r>
              <a:rPr lang="en-US" sz="2200" dirty="0">
                <a:solidFill>
                  <a:schemeClr val="tx2"/>
                </a:solidFill>
              </a:rPr>
              <a:t>Reduce cost of production by 50 </a:t>
            </a:r>
            <a:r>
              <a:rPr lang="en-US" sz="2200" dirty="0" smtClean="0">
                <a:solidFill>
                  <a:schemeClr val="tx2"/>
                </a:solidFill>
              </a:rPr>
              <a:t>%</a:t>
            </a:r>
            <a:endParaRPr lang="en-US" sz="2200" dirty="0">
              <a:solidFill>
                <a:schemeClr val="tx2"/>
              </a:solidFill>
            </a:endParaRPr>
          </a:p>
          <a:p>
            <a:pPr marL="0" indent="0" algn="just">
              <a:buNone/>
            </a:pPr>
            <a:endParaRPr lang="en-US" sz="2200" dirty="0" smtClean="0">
              <a:solidFill>
                <a:schemeClr val="tx2"/>
              </a:solidFill>
            </a:endParaRPr>
          </a:p>
          <a:p>
            <a:pPr marL="0" indent="0" algn="just">
              <a:buNone/>
            </a:pPr>
            <a:endParaRPr lang="en-US" sz="2200" dirty="0" smtClean="0">
              <a:solidFill>
                <a:schemeClr val="tx2"/>
              </a:solidFill>
            </a:endParaRPr>
          </a:p>
          <a:p>
            <a:pPr algn="just">
              <a:buNone/>
            </a:pPr>
            <a:endParaRPr lang="en-US" sz="2200" dirty="0" smtClean="0">
              <a:solidFill>
                <a:schemeClr val="tx2"/>
              </a:solidFill>
            </a:endParaRPr>
          </a:p>
        </p:txBody>
      </p:sp>
      <p:sp>
        <p:nvSpPr>
          <p:cNvPr id="2" name="Slide Number Placeholder 1"/>
          <p:cNvSpPr>
            <a:spLocks noGrp="1"/>
          </p:cNvSpPr>
          <p:nvPr>
            <p:ph type="sldNum" sz="quarter" idx="12"/>
          </p:nvPr>
        </p:nvSpPr>
        <p:spPr/>
        <p:txBody>
          <a:bodyPr/>
          <a:lstStyle/>
          <a:p>
            <a:fld id="{4355FB9E-2270-4246-A63E-83E2053C50B8}" type="slidenum">
              <a:rPr lang="en-US" smtClean="0"/>
              <a:pPr/>
              <a:t>13</a:t>
            </a:fld>
            <a:endParaRPr lang="en-US"/>
          </a:p>
        </p:txBody>
      </p:sp>
    </p:spTree>
    <p:extLst>
      <p:ext uri="{BB962C8B-B14F-4D97-AF65-F5344CB8AC3E}">
        <p14:creationId xmlns:p14="http://schemas.microsoft.com/office/powerpoint/2010/main" val="147841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BCC94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BCC94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BCC945"/>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228600" y="30480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rPr>
              <a:t>Conditions to develop the production </a:t>
            </a:r>
            <a:br>
              <a:rPr lang="en-US" sz="4000" b="1" dirty="0" smtClean="0">
                <a:solidFill>
                  <a:schemeClr val="tx2"/>
                </a:solidFill>
              </a:rPr>
            </a:br>
            <a:r>
              <a:rPr lang="en-US" sz="4000" b="1" dirty="0" smtClean="0">
                <a:solidFill>
                  <a:schemeClr val="tx2"/>
                </a:solidFill>
              </a:rPr>
              <a:t>of the poultry meat sector</a:t>
            </a:r>
            <a:endParaRPr lang="en-US" sz="4000" b="1" dirty="0">
              <a:solidFill>
                <a:schemeClr val="tx2"/>
              </a:solidFill>
            </a:endParaRPr>
          </a:p>
        </p:txBody>
      </p:sp>
      <p:sp>
        <p:nvSpPr>
          <p:cNvPr id="9" name="Content Placeholder 2"/>
          <p:cNvSpPr txBox="1">
            <a:spLocks/>
          </p:cNvSpPr>
          <p:nvPr/>
        </p:nvSpPr>
        <p:spPr>
          <a:xfrm>
            <a:off x="228600" y="1524000"/>
            <a:ext cx="8458200" cy="45962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b="1" dirty="0" smtClean="0">
                <a:solidFill>
                  <a:schemeClr val="tx2"/>
                </a:solidFill>
              </a:rPr>
              <a:t>Reduction of cost of production:</a:t>
            </a:r>
          </a:p>
          <a:p>
            <a:pPr marL="0" indent="0">
              <a:buFont typeface="Arial" pitchFamily="34" charset="0"/>
              <a:buNone/>
            </a:pPr>
            <a:endParaRPr lang="en-US" sz="1500" dirty="0" smtClean="0">
              <a:solidFill>
                <a:schemeClr val="tx2"/>
              </a:solidFill>
            </a:endParaRPr>
          </a:p>
          <a:p>
            <a:pPr marL="457200" indent="-457200">
              <a:buFont typeface="+mj-lt"/>
              <a:buAutoNum type="arabicParenR"/>
            </a:pPr>
            <a:r>
              <a:rPr lang="en-US" sz="2200" dirty="0" smtClean="0">
                <a:solidFill>
                  <a:schemeClr val="tx2"/>
                </a:solidFill>
              </a:rPr>
              <a:t>It is possible to reduce present cost of production by about 30 % via:</a:t>
            </a:r>
          </a:p>
          <a:p>
            <a:pPr>
              <a:buFont typeface="Arial" pitchFamily="34" charset="0"/>
              <a:buNone/>
            </a:pPr>
            <a:endParaRPr lang="en-US" sz="2200" dirty="0" smtClean="0">
              <a:solidFill>
                <a:schemeClr val="tx2"/>
              </a:solidFill>
            </a:endParaRPr>
          </a:p>
          <a:p>
            <a:pPr lvl="1">
              <a:buFont typeface="Wingdings" pitchFamily="2" charset="2"/>
              <a:buChar char="Ø"/>
            </a:pPr>
            <a:r>
              <a:rPr lang="en-US" sz="2200" dirty="0" smtClean="0">
                <a:solidFill>
                  <a:schemeClr val="tx2"/>
                </a:solidFill>
              </a:rPr>
              <a:t>	Reduction of mortality to 5 % or lower</a:t>
            </a:r>
          </a:p>
          <a:p>
            <a:pPr marL="457200" lvl="1" indent="0">
              <a:buFont typeface="Arial" pitchFamily="34" charset="0"/>
              <a:buNone/>
            </a:pPr>
            <a:endParaRPr lang="en-US" sz="1000" dirty="0" smtClean="0">
              <a:solidFill>
                <a:schemeClr val="tx2"/>
              </a:solidFill>
            </a:endParaRPr>
          </a:p>
          <a:p>
            <a:pPr lvl="1">
              <a:buFont typeface="Wingdings" pitchFamily="2" charset="2"/>
              <a:buChar char="Ø"/>
            </a:pPr>
            <a:r>
              <a:rPr lang="en-US" sz="2200" dirty="0" smtClean="0">
                <a:solidFill>
                  <a:schemeClr val="tx2"/>
                </a:solidFill>
              </a:rPr>
              <a:t>  Controlling Avian Influenza in all its forms H5/H7/H9</a:t>
            </a:r>
          </a:p>
          <a:p>
            <a:pPr marL="457200" lvl="1" indent="0">
              <a:buFont typeface="Arial" pitchFamily="34" charset="0"/>
              <a:buNone/>
            </a:pPr>
            <a:endParaRPr lang="en-US" sz="1000" dirty="0" smtClean="0">
              <a:solidFill>
                <a:schemeClr val="tx2"/>
              </a:solidFill>
            </a:endParaRPr>
          </a:p>
          <a:p>
            <a:pPr lvl="1">
              <a:buFont typeface="Wingdings" pitchFamily="2" charset="2"/>
              <a:buChar char="Ø"/>
            </a:pPr>
            <a:r>
              <a:rPr lang="en-US" sz="2200" dirty="0" smtClean="0">
                <a:solidFill>
                  <a:schemeClr val="tx2"/>
                </a:solidFill>
              </a:rPr>
              <a:t>  Controlling Newcastle</a:t>
            </a:r>
          </a:p>
          <a:p>
            <a:pPr marL="457200" lvl="1" indent="0">
              <a:buFont typeface="Arial" pitchFamily="34" charset="0"/>
              <a:buNone/>
            </a:pPr>
            <a:endParaRPr lang="en-US" sz="1000" dirty="0" smtClean="0">
              <a:solidFill>
                <a:schemeClr val="tx2"/>
              </a:solidFill>
            </a:endParaRPr>
          </a:p>
          <a:p>
            <a:pPr lvl="1">
              <a:buFont typeface="Wingdings" pitchFamily="2" charset="2"/>
              <a:buChar char="Ø"/>
            </a:pPr>
            <a:r>
              <a:rPr lang="en-US" sz="2200" dirty="0" smtClean="0">
                <a:solidFill>
                  <a:schemeClr val="tx2"/>
                </a:solidFill>
              </a:rPr>
              <a:t>  Reduction of Feed Conversion to 1.6 or lower</a:t>
            </a:r>
          </a:p>
          <a:p>
            <a:pPr marL="457200" lvl="1" indent="0">
              <a:buFont typeface="Arial" pitchFamily="34" charset="0"/>
              <a:buNone/>
            </a:pPr>
            <a:endParaRPr lang="en-US" sz="1000" dirty="0" smtClean="0">
              <a:solidFill>
                <a:schemeClr val="tx2"/>
              </a:solidFill>
            </a:endParaRPr>
          </a:p>
          <a:p>
            <a:pPr lvl="1">
              <a:buFont typeface="Wingdings" pitchFamily="2" charset="2"/>
              <a:buChar char="Ø"/>
            </a:pPr>
            <a:r>
              <a:rPr lang="en-US" sz="2200" dirty="0" smtClean="0">
                <a:solidFill>
                  <a:schemeClr val="tx2"/>
                </a:solidFill>
              </a:rPr>
              <a:t>  Increase of day-old chicks per hen housed to 135 or better   </a:t>
            </a:r>
          </a:p>
          <a:p>
            <a:endParaRPr lang="en-US" sz="2200" dirty="0" smtClean="0">
              <a:solidFill>
                <a:schemeClr val="tx2"/>
              </a:solidFill>
            </a:endParaRPr>
          </a:p>
          <a:p>
            <a:pPr>
              <a:buFont typeface="Arial" pitchFamily="34" charset="0"/>
              <a:buNone/>
            </a:pPr>
            <a:endParaRPr lang="en-US" sz="2200" dirty="0">
              <a:solidFill>
                <a:schemeClr val="tx2"/>
              </a:solidFill>
            </a:endParaRPr>
          </a:p>
        </p:txBody>
      </p:sp>
      <p:sp>
        <p:nvSpPr>
          <p:cNvPr id="2" name="Slide Number Placeholder 1"/>
          <p:cNvSpPr>
            <a:spLocks noGrp="1"/>
          </p:cNvSpPr>
          <p:nvPr>
            <p:ph type="sldNum" sz="quarter" idx="12"/>
          </p:nvPr>
        </p:nvSpPr>
        <p:spPr/>
        <p:txBody>
          <a:bodyPr/>
          <a:lstStyle/>
          <a:p>
            <a:fld id="{4355FB9E-2270-4246-A63E-83E2053C50B8}" type="slidenum">
              <a:rPr lang="en-US" smtClean="0"/>
              <a:pPr/>
              <a:t>14</a:t>
            </a:fld>
            <a:endParaRPr lang="en-US"/>
          </a:p>
        </p:txBody>
      </p:sp>
    </p:spTree>
    <p:extLst>
      <p:ext uri="{BB962C8B-B14F-4D97-AF65-F5344CB8AC3E}">
        <p14:creationId xmlns:p14="http://schemas.microsoft.com/office/powerpoint/2010/main" val="3654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BCC94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BCC94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BCC945"/>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BCC945"/>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2000"/>
                                        <p:tgtEl>
                                          <p:spTgt spid="9">
                                            <p:txEl>
                                              <p:pRg st="6" end="6"/>
                                            </p:txEl>
                                          </p:spTgt>
                                        </p:tgtEl>
                                      </p:cBhvr>
                                    </p:animEffect>
                                  </p:childTnLst>
                                  <p:subTnLst>
                                    <p:animClr clrSpc="rgb" dir="cw">
                                      <p:cBhvr override="childStyle">
                                        <p:cTn dur="1" fill="hold" display="0" masterRel="nextClick" afterEffect="1"/>
                                        <p:tgtEl>
                                          <p:spTgt spid="9">
                                            <p:txEl>
                                              <p:pRg st="6" end="6"/>
                                            </p:txEl>
                                          </p:spTgt>
                                        </p:tgtEl>
                                        <p:attrNameLst>
                                          <p:attrName>ppt_c</p:attrName>
                                        </p:attrNameLst>
                                      </p:cBhvr>
                                      <p:to>
                                        <a:srgbClr val="BCC945"/>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2000"/>
                                        <p:tgtEl>
                                          <p:spTgt spid="9">
                                            <p:txEl>
                                              <p:pRg st="8" end="8"/>
                                            </p:txEl>
                                          </p:spTgt>
                                        </p:tgtEl>
                                      </p:cBhvr>
                                    </p:animEffect>
                                  </p:childTnLst>
                                  <p:subTnLst>
                                    <p:animClr clrSpc="rgb" dir="cw">
                                      <p:cBhvr override="childStyle">
                                        <p:cTn dur="1" fill="hold" display="0" masterRel="nextClick" afterEffect="1"/>
                                        <p:tgtEl>
                                          <p:spTgt spid="9">
                                            <p:txEl>
                                              <p:pRg st="8" end="8"/>
                                            </p:txEl>
                                          </p:spTgt>
                                        </p:tgtEl>
                                        <p:attrNameLst>
                                          <p:attrName>ppt_c</p:attrName>
                                        </p:attrNameLst>
                                      </p:cBhvr>
                                      <p:to>
                                        <a:srgbClr val="BCC945"/>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2000"/>
                                        <p:tgtEl>
                                          <p:spTgt spid="9">
                                            <p:txEl>
                                              <p:pRg st="10" end="10"/>
                                            </p:txEl>
                                          </p:spTgt>
                                        </p:tgtEl>
                                      </p:cBhvr>
                                    </p:animEffect>
                                  </p:childTnLst>
                                  <p:subTnLst>
                                    <p:animClr clrSpc="rgb" dir="cw">
                                      <p:cBhvr override="childStyle">
                                        <p:cTn dur="1" fill="hold" display="0" masterRel="nextClick" afterEffect="1"/>
                                        <p:tgtEl>
                                          <p:spTgt spid="9">
                                            <p:txEl>
                                              <p:pRg st="10" end="10"/>
                                            </p:txEl>
                                          </p:spTgt>
                                        </p:tgtEl>
                                        <p:attrNameLst>
                                          <p:attrName>ppt_c</p:attrName>
                                        </p:attrNameLst>
                                      </p:cBhvr>
                                      <p:to>
                                        <a:srgbClr val="BCC945"/>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12" end="12"/>
                                            </p:txEl>
                                          </p:spTgt>
                                        </p:tgtEl>
                                        <p:attrNameLst>
                                          <p:attrName>style.visibility</p:attrName>
                                        </p:attrNameLst>
                                      </p:cBhvr>
                                      <p:to>
                                        <p:strVal val="visible"/>
                                      </p:to>
                                    </p:set>
                                    <p:animEffect transition="in" filter="fade">
                                      <p:cBhvr>
                                        <p:cTn id="42" dur="2000"/>
                                        <p:tgtEl>
                                          <p:spTgt spid="9">
                                            <p:txEl>
                                              <p:pRg st="12" end="12"/>
                                            </p:txEl>
                                          </p:spTgt>
                                        </p:tgtEl>
                                      </p:cBhvr>
                                    </p:animEffect>
                                  </p:childTnLst>
                                  <p:subTnLst>
                                    <p:animClr clrSpc="rgb" dir="cw">
                                      <p:cBhvr override="childStyle">
                                        <p:cTn dur="1" fill="hold" display="0" masterRel="nextClick" afterEffect="1"/>
                                        <p:tgtEl>
                                          <p:spTgt spid="9">
                                            <p:txEl>
                                              <p:pRg st="12" end="12"/>
                                            </p:txEl>
                                          </p:spTgt>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304800" y="256309"/>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chemeClr val="tx2"/>
                </a:solidFill>
              </a:rPr>
              <a:t>Conditions to develop the production </a:t>
            </a:r>
            <a:br>
              <a:rPr lang="en-US" sz="4000" b="1" smtClean="0">
                <a:solidFill>
                  <a:schemeClr val="tx2"/>
                </a:solidFill>
              </a:rPr>
            </a:br>
            <a:r>
              <a:rPr lang="en-US" sz="4000" b="1" smtClean="0">
                <a:solidFill>
                  <a:schemeClr val="tx2"/>
                </a:solidFill>
              </a:rPr>
              <a:t>of the poultry meat sector </a:t>
            </a:r>
            <a:r>
              <a:rPr lang="en-US" sz="2200" b="1" smtClean="0">
                <a:solidFill>
                  <a:schemeClr val="tx2"/>
                </a:solidFill>
              </a:rPr>
              <a:t>(Cont.)</a:t>
            </a:r>
            <a:endParaRPr lang="en-US" sz="4000" b="1" dirty="0">
              <a:solidFill>
                <a:schemeClr val="tx2"/>
              </a:solidFill>
            </a:endParaRPr>
          </a:p>
        </p:txBody>
      </p:sp>
      <p:sp>
        <p:nvSpPr>
          <p:cNvPr id="9" name="Content Placeholder 2"/>
          <p:cNvSpPr>
            <a:spLocks noGrp="1"/>
          </p:cNvSpPr>
          <p:nvPr>
            <p:ph idx="1"/>
          </p:nvPr>
        </p:nvSpPr>
        <p:spPr/>
        <p:txBody>
          <a:bodyPr>
            <a:normAutofit lnSpcReduction="10000"/>
          </a:bodyPr>
          <a:lstStyle/>
          <a:p>
            <a:pPr marL="0" indent="0" algn="just">
              <a:buNone/>
            </a:pPr>
            <a:r>
              <a:rPr lang="en-US" sz="2200" dirty="0" smtClean="0">
                <a:solidFill>
                  <a:schemeClr val="tx2"/>
                </a:solidFill>
              </a:rPr>
              <a:t>These reductions in cost cannot be achieved without the following measures imposed by governments:</a:t>
            </a:r>
          </a:p>
          <a:p>
            <a:pPr marL="0" indent="0" algn="just">
              <a:buNone/>
            </a:pPr>
            <a:endParaRPr lang="en-US" sz="2200" dirty="0">
              <a:solidFill>
                <a:schemeClr val="tx2"/>
              </a:solidFill>
            </a:endParaRPr>
          </a:p>
          <a:p>
            <a:pPr marL="457200" indent="-457200" algn="just">
              <a:buFont typeface="+mj-lt"/>
              <a:buAutoNum type="alphaLcPeriod"/>
            </a:pPr>
            <a:r>
              <a:rPr lang="en-US" sz="2200" dirty="0" smtClean="0">
                <a:solidFill>
                  <a:schemeClr val="tx2"/>
                </a:solidFill>
              </a:rPr>
              <a:t>Impose minimum distances between poultry farms. Example: 25 Km from any grand parent farm, 10 Km from any parent farm, 5 Km from any layer farm and 3 Km from any broiler farm.</a:t>
            </a:r>
          </a:p>
          <a:p>
            <a:pPr marL="457200" indent="-457200" algn="just">
              <a:buFont typeface="+mj-lt"/>
              <a:buAutoNum type="alphaLcPeriod"/>
            </a:pPr>
            <a:endParaRPr lang="en-US" sz="2200" dirty="0" smtClean="0">
              <a:solidFill>
                <a:schemeClr val="tx2"/>
              </a:solidFill>
            </a:endParaRPr>
          </a:p>
          <a:p>
            <a:pPr marL="457200" indent="-457200" algn="just">
              <a:buFont typeface="+mj-lt"/>
              <a:buAutoNum type="alphaLcPeriod"/>
            </a:pPr>
            <a:r>
              <a:rPr lang="en-US" sz="2200" dirty="0" smtClean="0">
                <a:solidFill>
                  <a:schemeClr val="tx2"/>
                </a:solidFill>
              </a:rPr>
              <a:t>Impose one age group on any one farm or site (within a complex).</a:t>
            </a:r>
          </a:p>
          <a:p>
            <a:pPr marL="457200" indent="-457200" algn="just">
              <a:buFont typeface="+mj-lt"/>
              <a:buAutoNum type="alphaLcPeriod"/>
            </a:pPr>
            <a:endParaRPr lang="en-US" sz="2200" dirty="0" smtClean="0">
              <a:solidFill>
                <a:schemeClr val="tx2"/>
              </a:solidFill>
            </a:endParaRPr>
          </a:p>
          <a:p>
            <a:pPr marL="457200" indent="-457200" algn="just">
              <a:buFont typeface="+mj-lt"/>
              <a:buAutoNum type="alphaLcPeriod"/>
            </a:pPr>
            <a:r>
              <a:rPr lang="en-US" sz="2200" dirty="0" smtClean="0">
                <a:solidFill>
                  <a:schemeClr val="tx2"/>
                </a:solidFill>
              </a:rPr>
              <a:t>Impose strict biosecurity measures including farm structures, fences, rodent and insect control, approved vaccine use, salmonella reduction plan, veterinary authority regular surveillance scheme and stamping out measures.</a:t>
            </a:r>
          </a:p>
          <a:p>
            <a:pPr algn="just">
              <a:buNone/>
            </a:pPr>
            <a:endParaRPr lang="en-US" sz="2200" dirty="0">
              <a:solidFill>
                <a:schemeClr val="tx2"/>
              </a:solidFill>
            </a:endParaRPr>
          </a:p>
        </p:txBody>
      </p:sp>
      <p:sp>
        <p:nvSpPr>
          <p:cNvPr id="2" name="Slide Number Placeholder 1"/>
          <p:cNvSpPr>
            <a:spLocks noGrp="1"/>
          </p:cNvSpPr>
          <p:nvPr>
            <p:ph type="sldNum" sz="quarter" idx="12"/>
          </p:nvPr>
        </p:nvSpPr>
        <p:spPr/>
        <p:txBody>
          <a:bodyPr/>
          <a:lstStyle/>
          <a:p>
            <a:fld id="{4355FB9E-2270-4246-A63E-83E2053C50B8}" type="slidenum">
              <a:rPr lang="en-US" smtClean="0"/>
              <a:pPr/>
              <a:t>15</a:t>
            </a:fld>
            <a:endParaRPr lang="en-US"/>
          </a:p>
        </p:txBody>
      </p:sp>
    </p:spTree>
    <p:extLst>
      <p:ext uri="{BB962C8B-B14F-4D97-AF65-F5344CB8AC3E}">
        <p14:creationId xmlns:p14="http://schemas.microsoft.com/office/powerpoint/2010/main" val="273454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BCC94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BCC94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BCC945"/>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BCC945"/>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2000"/>
                                        <p:tgtEl>
                                          <p:spTgt spid="9">
                                            <p:txEl>
                                              <p:pRg st="6" end="6"/>
                                            </p:txEl>
                                          </p:spTgt>
                                        </p:tgtEl>
                                      </p:cBhvr>
                                    </p:animEffect>
                                  </p:childTnLst>
                                  <p:subTnLst>
                                    <p:animClr clrSpc="rgb" dir="cw">
                                      <p:cBhvr override="childStyle">
                                        <p:cTn dur="1" fill="hold" display="0" masterRel="nextClick" afterEffect="1"/>
                                        <p:tgtEl>
                                          <p:spTgt spid="9">
                                            <p:txEl>
                                              <p:pRg st="6" end="6"/>
                                            </p:txEl>
                                          </p:spTgt>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p:txBody>
          <a:bodyPr>
            <a:noAutofit/>
          </a:bodyPr>
          <a:lstStyle/>
          <a:p>
            <a:r>
              <a:rPr lang="en-US" sz="4000" b="1" dirty="0">
                <a:solidFill>
                  <a:schemeClr val="tx2"/>
                </a:solidFill>
              </a:rPr>
              <a:t>Conditions to develop the production </a:t>
            </a:r>
            <a:br>
              <a:rPr lang="en-US" sz="4000" b="1" dirty="0">
                <a:solidFill>
                  <a:schemeClr val="tx2"/>
                </a:solidFill>
              </a:rPr>
            </a:br>
            <a:r>
              <a:rPr lang="en-US" sz="4000" b="1" dirty="0">
                <a:solidFill>
                  <a:schemeClr val="tx2"/>
                </a:solidFill>
              </a:rPr>
              <a:t>of the poultry meat </a:t>
            </a:r>
            <a:r>
              <a:rPr lang="en-US" sz="4000" b="1" dirty="0" smtClean="0">
                <a:solidFill>
                  <a:schemeClr val="tx2"/>
                </a:solidFill>
              </a:rPr>
              <a:t>sector </a:t>
            </a:r>
            <a:r>
              <a:rPr lang="en-US" sz="2200" b="1" dirty="0" smtClean="0">
                <a:solidFill>
                  <a:schemeClr val="tx2"/>
                </a:solidFill>
              </a:rPr>
              <a:t>(Cont.)</a:t>
            </a:r>
            <a:endParaRPr lang="en-US" sz="4000" b="1" dirty="0">
              <a:solidFill>
                <a:schemeClr val="tx2"/>
              </a:solidFill>
            </a:endParaRPr>
          </a:p>
        </p:txBody>
      </p:sp>
      <p:sp>
        <p:nvSpPr>
          <p:cNvPr id="9" name="Content Placeholder 2"/>
          <p:cNvSpPr>
            <a:spLocks noGrp="1"/>
          </p:cNvSpPr>
          <p:nvPr>
            <p:ph idx="1"/>
          </p:nvPr>
        </p:nvSpPr>
        <p:spPr/>
        <p:txBody>
          <a:bodyPr>
            <a:noAutofit/>
          </a:bodyPr>
          <a:lstStyle/>
          <a:p>
            <a:pPr marL="0" indent="0">
              <a:buNone/>
            </a:pPr>
            <a:r>
              <a:rPr lang="en-US" sz="2200" b="1" dirty="0">
                <a:solidFill>
                  <a:schemeClr val="tx2"/>
                </a:solidFill>
              </a:rPr>
              <a:t>Reduction of cost of production:</a:t>
            </a:r>
          </a:p>
          <a:p>
            <a:pPr marL="0" indent="0">
              <a:buNone/>
            </a:pPr>
            <a:endParaRPr lang="en-US" sz="1500" dirty="0" smtClean="0">
              <a:solidFill>
                <a:schemeClr val="tx2"/>
              </a:solidFill>
            </a:endParaRPr>
          </a:p>
          <a:p>
            <a:pPr marL="457200" indent="-457200">
              <a:buFont typeface="+mj-lt"/>
              <a:buAutoNum type="arabicParenR" startAt="2"/>
            </a:pPr>
            <a:r>
              <a:rPr lang="en-US" sz="2200" dirty="0" smtClean="0">
                <a:solidFill>
                  <a:schemeClr val="tx2"/>
                </a:solidFill>
              </a:rPr>
              <a:t>Local production of feed ingredients may reduce the cost by a     further </a:t>
            </a:r>
            <a:r>
              <a:rPr lang="en-US" sz="2200" dirty="0">
                <a:solidFill>
                  <a:schemeClr val="tx2"/>
                </a:solidFill>
              </a:rPr>
              <a:t>2</a:t>
            </a:r>
            <a:r>
              <a:rPr lang="en-US" sz="2200" dirty="0" smtClean="0">
                <a:solidFill>
                  <a:schemeClr val="tx2"/>
                </a:solidFill>
              </a:rPr>
              <a:t>0 %.</a:t>
            </a:r>
          </a:p>
          <a:p>
            <a:pPr marL="0" indent="0">
              <a:buNone/>
            </a:pPr>
            <a:endParaRPr lang="en-US" sz="2200" dirty="0" smtClean="0">
              <a:solidFill>
                <a:schemeClr val="tx2"/>
              </a:solidFill>
            </a:endParaRPr>
          </a:p>
          <a:p>
            <a:pPr lvl="1">
              <a:buFont typeface="Wingdings" pitchFamily="2" charset="2"/>
              <a:buChar char="Ø"/>
            </a:pPr>
            <a:r>
              <a:rPr lang="en-US" sz="2200" dirty="0" smtClean="0">
                <a:solidFill>
                  <a:schemeClr val="tx2"/>
                </a:solidFill>
              </a:rPr>
              <a:t>Ethanol production from corn in USA resulted in increase in cost of corn and oil seeds.</a:t>
            </a:r>
          </a:p>
          <a:p>
            <a:pPr marL="457200" lvl="1" indent="0">
              <a:buNone/>
            </a:pPr>
            <a:endParaRPr lang="en-US" sz="1000" dirty="0">
              <a:solidFill>
                <a:schemeClr val="tx2"/>
              </a:solidFill>
            </a:endParaRPr>
          </a:p>
          <a:p>
            <a:pPr lvl="1">
              <a:buFont typeface="Wingdings" pitchFamily="2" charset="2"/>
              <a:buChar char="Ø"/>
            </a:pPr>
            <a:r>
              <a:rPr lang="en-US" sz="2200" dirty="0" smtClean="0">
                <a:solidFill>
                  <a:schemeClr val="tx2"/>
                </a:solidFill>
              </a:rPr>
              <a:t>USA is adamant about doubling its ethanol production by year 2015 compared to year 2009.</a:t>
            </a:r>
          </a:p>
          <a:p>
            <a:pPr marL="457200" lvl="1" indent="0">
              <a:buNone/>
            </a:pPr>
            <a:endParaRPr lang="en-US" sz="1000" dirty="0">
              <a:solidFill>
                <a:schemeClr val="tx2"/>
              </a:solidFill>
            </a:endParaRPr>
          </a:p>
          <a:p>
            <a:pPr lvl="1">
              <a:buFont typeface="Wingdings" pitchFamily="2" charset="2"/>
              <a:buChar char="Ø"/>
            </a:pPr>
            <a:r>
              <a:rPr lang="en-US" sz="2200" dirty="0" smtClean="0">
                <a:solidFill>
                  <a:schemeClr val="tx2"/>
                </a:solidFill>
              </a:rPr>
              <a:t>This policy will result in escalating corn and soya prices with time.  </a:t>
            </a:r>
          </a:p>
          <a:p>
            <a:pPr>
              <a:buFont typeface="Arial" pitchFamily="34" charset="0"/>
              <a:buChar char="•"/>
            </a:pPr>
            <a:endParaRPr lang="en-US" sz="2200" dirty="0" smtClean="0">
              <a:solidFill>
                <a:schemeClr val="tx2"/>
              </a:solidFill>
            </a:endParaRPr>
          </a:p>
          <a:p>
            <a:pPr>
              <a:buNone/>
            </a:pPr>
            <a:r>
              <a:rPr lang="en-US" sz="2200" dirty="0" smtClean="0">
                <a:solidFill>
                  <a:schemeClr val="tx2"/>
                </a:solidFill>
              </a:rPr>
              <a:t>	</a:t>
            </a:r>
            <a:endParaRPr lang="en-US" sz="2200" dirty="0">
              <a:solidFill>
                <a:schemeClr val="tx2"/>
              </a:solidFill>
            </a:endParaRPr>
          </a:p>
        </p:txBody>
      </p:sp>
      <p:sp>
        <p:nvSpPr>
          <p:cNvPr id="2" name="Slide Number Placeholder 1"/>
          <p:cNvSpPr>
            <a:spLocks noGrp="1"/>
          </p:cNvSpPr>
          <p:nvPr>
            <p:ph type="sldNum" sz="quarter" idx="12"/>
          </p:nvPr>
        </p:nvSpPr>
        <p:spPr/>
        <p:txBody>
          <a:bodyPr/>
          <a:lstStyle/>
          <a:p>
            <a:fld id="{4355FB9E-2270-4246-A63E-83E2053C50B8}" type="slidenum">
              <a:rPr lang="en-US" smtClean="0"/>
              <a:pPr/>
              <a:t>16</a:t>
            </a:fld>
            <a:endParaRPr lang="en-US"/>
          </a:p>
        </p:txBody>
      </p:sp>
    </p:spTree>
    <p:extLst>
      <p:ext uri="{BB962C8B-B14F-4D97-AF65-F5344CB8AC3E}">
        <p14:creationId xmlns:p14="http://schemas.microsoft.com/office/powerpoint/2010/main" val="3675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BCC94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BCC94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BCC945"/>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BCC945"/>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2000"/>
                                        <p:tgtEl>
                                          <p:spTgt spid="9">
                                            <p:txEl>
                                              <p:pRg st="6" end="6"/>
                                            </p:txEl>
                                          </p:spTgt>
                                        </p:tgtEl>
                                      </p:cBhvr>
                                    </p:animEffect>
                                  </p:childTnLst>
                                  <p:subTnLst>
                                    <p:animClr clrSpc="rgb" dir="cw">
                                      <p:cBhvr override="childStyle">
                                        <p:cTn dur="1" fill="hold" display="0" masterRel="nextClick" afterEffect="1"/>
                                        <p:tgtEl>
                                          <p:spTgt spid="9">
                                            <p:txEl>
                                              <p:pRg st="6" end="6"/>
                                            </p:txEl>
                                          </p:spTgt>
                                        </p:tgtEl>
                                        <p:attrNameLst>
                                          <p:attrName>ppt_c</p:attrName>
                                        </p:attrNameLst>
                                      </p:cBhvr>
                                      <p:to>
                                        <a:srgbClr val="BCC945"/>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2000"/>
                                        <p:tgtEl>
                                          <p:spTgt spid="9">
                                            <p:txEl>
                                              <p:pRg st="8" end="8"/>
                                            </p:txEl>
                                          </p:spTgt>
                                        </p:tgtEl>
                                      </p:cBhvr>
                                    </p:animEffect>
                                  </p:childTnLst>
                                  <p:subTnLst>
                                    <p:animClr clrSpc="rgb" dir="cw">
                                      <p:cBhvr override="childStyle">
                                        <p:cTn dur="1" fill="hold" display="0" masterRel="nextClick" afterEffect="1"/>
                                        <p:tgtEl>
                                          <p:spTgt spid="9">
                                            <p:txEl>
                                              <p:pRg st="8" end="8"/>
                                            </p:txEl>
                                          </p:spTgt>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1143000"/>
          </a:xfrm>
        </p:spPr>
        <p:txBody>
          <a:bodyPr>
            <a:normAutofit fontScale="90000"/>
          </a:bodyPr>
          <a:lstStyle/>
          <a:p>
            <a:r>
              <a:rPr lang="en-US" b="1" dirty="0">
                <a:solidFill>
                  <a:schemeClr val="tx2"/>
                </a:solidFill>
              </a:rPr>
              <a:t>Conditions to develop the production </a:t>
            </a:r>
            <a:br>
              <a:rPr lang="en-US" b="1" dirty="0">
                <a:solidFill>
                  <a:schemeClr val="tx2"/>
                </a:solidFill>
              </a:rPr>
            </a:br>
            <a:r>
              <a:rPr lang="en-US" b="1" dirty="0">
                <a:solidFill>
                  <a:schemeClr val="tx2"/>
                </a:solidFill>
              </a:rPr>
              <a:t>of the poultry meat sector </a:t>
            </a:r>
            <a:r>
              <a:rPr lang="en-US" sz="2800" b="1" dirty="0">
                <a:solidFill>
                  <a:schemeClr val="tx2"/>
                </a:solidFill>
              </a:rPr>
              <a:t>(Cont.)</a:t>
            </a:r>
            <a:endParaRPr lang="en-US" sz="2700" dirty="0">
              <a:solidFill>
                <a:schemeClr val="tx2"/>
              </a:solidFill>
            </a:endParaRPr>
          </a:p>
        </p:txBody>
      </p:sp>
      <p:sp>
        <p:nvSpPr>
          <p:cNvPr id="9" name="Content Placeholder 2"/>
          <p:cNvSpPr>
            <a:spLocks noGrp="1"/>
          </p:cNvSpPr>
          <p:nvPr>
            <p:ph idx="1"/>
          </p:nvPr>
        </p:nvSpPr>
        <p:spPr>
          <a:xfrm>
            <a:off x="457200" y="1371600"/>
            <a:ext cx="8229600" cy="4525963"/>
          </a:xfrm>
        </p:spPr>
        <p:txBody>
          <a:bodyPr>
            <a:noAutofit/>
          </a:bodyPr>
          <a:lstStyle/>
          <a:p>
            <a:pPr marL="0" indent="0" algn="just">
              <a:buNone/>
            </a:pPr>
            <a:r>
              <a:rPr lang="en-US" sz="2200" b="1" dirty="0">
                <a:solidFill>
                  <a:schemeClr val="tx2"/>
                </a:solidFill>
              </a:rPr>
              <a:t>Reduction of cost of production:</a:t>
            </a:r>
          </a:p>
          <a:p>
            <a:pPr marL="0" indent="0" algn="just">
              <a:buNone/>
            </a:pPr>
            <a:endParaRPr lang="en-US" sz="800" dirty="0">
              <a:solidFill>
                <a:schemeClr val="tx2"/>
              </a:solidFill>
            </a:endParaRPr>
          </a:p>
          <a:p>
            <a:pPr marL="457200" indent="-457200" algn="just">
              <a:buFont typeface="+mj-lt"/>
              <a:buAutoNum type="arabicParenR" startAt="3"/>
            </a:pPr>
            <a:r>
              <a:rPr lang="en-US" sz="2200" dirty="0" smtClean="0">
                <a:solidFill>
                  <a:schemeClr val="tx2"/>
                </a:solidFill>
              </a:rPr>
              <a:t>Therefore plantation of corn &amp; oil seeds is becoming more </a:t>
            </a:r>
          </a:p>
          <a:p>
            <a:pPr marL="0" indent="0" algn="just">
              <a:buNone/>
            </a:pPr>
            <a:r>
              <a:rPr lang="en-US" sz="2200" dirty="0">
                <a:solidFill>
                  <a:schemeClr val="tx2"/>
                </a:solidFill>
              </a:rPr>
              <a:t> </a:t>
            </a:r>
            <a:r>
              <a:rPr lang="en-US" sz="2200" dirty="0" smtClean="0">
                <a:solidFill>
                  <a:schemeClr val="tx2"/>
                </a:solidFill>
              </a:rPr>
              <a:t>       feasible; example:</a:t>
            </a:r>
          </a:p>
          <a:p>
            <a:pPr marL="0" indent="0" algn="just">
              <a:buNone/>
            </a:pPr>
            <a:endParaRPr lang="en-US" sz="1000" dirty="0" smtClean="0">
              <a:solidFill>
                <a:schemeClr val="tx2"/>
              </a:solidFill>
            </a:endParaRPr>
          </a:p>
          <a:p>
            <a:pPr lvl="1" algn="just">
              <a:buFont typeface="Wingdings" pitchFamily="2" charset="2"/>
              <a:buChar char="Ø"/>
            </a:pPr>
            <a:r>
              <a:rPr lang="en-US" sz="2000" dirty="0" smtClean="0">
                <a:solidFill>
                  <a:schemeClr val="tx2"/>
                </a:solidFill>
              </a:rPr>
              <a:t>Sudan is a long time producer of sorghum, sesame and peanut.</a:t>
            </a:r>
          </a:p>
          <a:p>
            <a:pPr marL="457200" lvl="1" indent="0" algn="just">
              <a:buNone/>
            </a:pPr>
            <a:endParaRPr lang="en-US" sz="1000" dirty="0" smtClean="0">
              <a:solidFill>
                <a:schemeClr val="tx2"/>
              </a:solidFill>
            </a:endParaRPr>
          </a:p>
          <a:p>
            <a:pPr lvl="1" algn="just">
              <a:buFont typeface="Wingdings" pitchFamily="2" charset="2"/>
              <a:buChar char="Ø"/>
            </a:pPr>
            <a:r>
              <a:rPr lang="en-US" sz="2000" dirty="0" smtClean="0">
                <a:solidFill>
                  <a:schemeClr val="tx2"/>
                </a:solidFill>
              </a:rPr>
              <a:t>Only 60 million hectares out of 135 million arable land </a:t>
            </a:r>
          </a:p>
          <a:p>
            <a:pPr algn="just">
              <a:buNone/>
            </a:pPr>
            <a:r>
              <a:rPr lang="en-US" sz="2000" dirty="0">
                <a:solidFill>
                  <a:schemeClr val="tx2"/>
                </a:solidFill>
              </a:rPr>
              <a:t> </a:t>
            </a:r>
            <a:r>
              <a:rPr lang="en-US" sz="2000" dirty="0" smtClean="0">
                <a:solidFill>
                  <a:schemeClr val="tx2"/>
                </a:solidFill>
              </a:rPr>
              <a:t>       are presently planted in Sudan.</a:t>
            </a:r>
          </a:p>
          <a:p>
            <a:pPr algn="just">
              <a:buNone/>
            </a:pPr>
            <a:endParaRPr lang="en-US" sz="1000" dirty="0" smtClean="0">
              <a:solidFill>
                <a:schemeClr val="tx2"/>
              </a:solidFill>
            </a:endParaRPr>
          </a:p>
          <a:p>
            <a:pPr lvl="1" algn="just">
              <a:buFont typeface="Wingdings" pitchFamily="2" charset="2"/>
              <a:buChar char="Ø"/>
            </a:pPr>
            <a:r>
              <a:rPr lang="en-US" sz="2000" dirty="0" smtClean="0">
                <a:solidFill>
                  <a:schemeClr val="tx2"/>
                </a:solidFill>
              </a:rPr>
              <a:t>Sudan enjoys two Nile rivers and excellent fertile land and </a:t>
            </a:r>
          </a:p>
          <a:p>
            <a:pPr algn="just">
              <a:buNone/>
            </a:pPr>
            <a:r>
              <a:rPr lang="en-US" sz="2000" dirty="0">
                <a:solidFill>
                  <a:schemeClr val="tx2"/>
                </a:solidFill>
              </a:rPr>
              <a:t> </a:t>
            </a:r>
            <a:r>
              <a:rPr lang="en-US" sz="2000" dirty="0" smtClean="0">
                <a:solidFill>
                  <a:schemeClr val="tx2"/>
                </a:solidFill>
              </a:rPr>
              <a:t>       underground water.</a:t>
            </a:r>
          </a:p>
          <a:p>
            <a:pPr algn="just">
              <a:buNone/>
            </a:pPr>
            <a:endParaRPr lang="en-US" sz="1000" dirty="0" smtClean="0">
              <a:solidFill>
                <a:schemeClr val="tx2"/>
              </a:solidFill>
            </a:endParaRPr>
          </a:p>
          <a:p>
            <a:pPr lvl="1" algn="just">
              <a:buFont typeface="Wingdings" pitchFamily="2" charset="2"/>
              <a:buChar char="Ø"/>
            </a:pPr>
            <a:r>
              <a:rPr lang="en-US" sz="2000" dirty="0" smtClean="0">
                <a:solidFill>
                  <a:schemeClr val="tx2"/>
                </a:solidFill>
              </a:rPr>
              <a:t>Many African countries enjoy cultivation conditions similar or better than Sudan, such as </a:t>
            </a:r>
            <a:r>
              <a:rPr lang="en-US" sz="2000" dirty="0">
                <a:solidFill>
                  <a:schemeClr val="tx2"/>
                </a:solidFill>
              </a:rPr>
              <a:t>E</a:t>
            </a:r>
            <a:r>
              <a:rPr lang="en-US" sz="2000" dirty="0" smtClean="0">
                <a:solidFill>
                  <a:schemeClr val="tx2"/>
                </a:solidFill>
              </a:rPr>
              <a:t>thiopia, Zambia, Angola, etc. </a:t>
            </a:r>
          </a:p>
          <a:p>
            <a:pPr marL="0" indent="0" algn="just">
              <a:buNone/>
            </a:pPr>
            <a:endParaRPr lang="en-US" sz="2200" dirty="0" smtClean="0">
              <a:solidFill>
                <a:schemeClr val="tx2"/>
              </a:solidFill>
            </a:endParaRPr>
          </a:p>
          <a:p>
            <a:pPr algn="just">
              <a:buNone/>
            </a:pPr>
            <a:r>
              <a:rPr lang="en-US" sz="2200" dirty="0" smtClean="0">
                <a:solidFill>
                  <a:schemeClr val="tx2"/>
                </a:solidFill>
              </a:rPr>
              <a:t>	</a:t>
            </a:r>
            <a:endParaRPr lang="en-US" sz="2200" dirty="0">
              <a:solidFill>
                <a:schemeClr val="tx2"/>
              </a:solidFill>
            </a:endParaRPr>
          </a:p>
        </p:txBody>
      </p:sp>
      <p:sp>
        <p:nvSpPr>
          <p:cNvPr id="2" name="Slide Number Placeholder 1"/>
          <p:cNvSpPr>
            <a:spLocks noGrp="1"/>
          </p:cNvSpPr>
          <p:nvPr>
            <p:ph type="sldNum" sz="quarter" idx="12"/>
          </p:nvPr>
        </p:nvSpPr>
        <p:spPr/>
        <p:txBody>
          <a:bodyPr/>
          <a:lstStyle/>
          <a:p>
            <a:fld id="{4355FB9E-2270-4246-A63E-83E2053C50B8}" type="slidenum">
              <a:rPr lang="en-US" smtClean="0"/>
              <a:pPr/>
              <a:t>17</a:t>
            </a:fld>
            <a:endParaRPr lang="en-US"/>
          </a:p>
        </p:txBody>
      </p:sp>
    </p:spTree>
    <p:extLst>
      <p:ext uri="{BB962C8B-B14F-4D97-AF65-F5344CB8AC3E}">
        <p14:creationId xmlns:p14="http://schemas.microsoft.com/office/powerpoint/2010/main" val="335791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BCC94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BCC94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BCC945"/>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BCC945"/>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subTnLst>
                                    <p:animClr clrSpc="rgb" dir="cw">
                                      <p:cBhvr override="childStyle">
                                        <p:cTn dur="1" fill="hold" display="0" masterRel="nextClick" afterEffect="1"/>
                                        <p:tgtEl>
                                          <p:spTgt spid="9">
                                            <p:txEl>
                                              <p:pRg st="5" end="5"/>
                                            </p:txEl>
                                          </p:spTgt>
                                        </p:tgtEl>
                                        <p:attrNameLst>
                                          <p:attrName>ppt_c</p:attrName>
                                        </p:attrNameLst>
                                      </p:cBhvr>
                                      <p:to>
                                        <a:srgbClr val="BCC945"/>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2000"/>
                                        <p:tgtEl>
                                          <p:spTgt spid="9">
                                            <p:txEl>
                                              <p:pRg st="7" end="7"/>
                                            </p:txEl>
                                          </p:spTgt>
                                        </p:tgtEl>
                                      </p:cBhvr>
                                    </p:animEffect>
                                  </p:childTnLst>
                                  <p:subTnLst>
                                    <p:animClr clrSpc="rgb" dir="cw">
                                      <p:cBhvr override="childStyle">
                                        <p:cTn dur="1" fill="hold" display="0" masterRel="nextClick" afterEffect="1"/>
                                        <p:tgtEl>
                                          <p:spTgt spid="9">
                                            <p:txEl>
                                              <p:pRg st="7" end="7"/>
                                            </p:txEl>
                                          </p:spTgt>
                                        </p:tgtEl>
                                        <p:attrNameLst>
                                          <p:attrName>ppt_c</p:attrName>
                                        </p:attrNameLst>
                                      </p:cBhvr>
                                      <p:to>
                                        <a:srgbClr val="BCC945"/>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2000"/>
                                        <p:tgtEl>
                                          <p:spTgt spid="9">
                                            <p:txEl>
                                              <p:pRg st="8" end="8"/>
                                            </p:txEl>
                                          </p:spTgt>
                                        </p:tgtEl>
                                      </p:cBhvr>
                                    </p:animEffect>
                                  </p:childTnLst>
                                  <p:subTnLst>
                                    <p:animClr clrSpc="rgb" dir="cw">
                                      <p:cBhvr override="childStyle">
                                        <p:cTn dur="1" fill="hold" display="0" masterRel="nextClick" afterEffect="1"/>
                                        <p:tgtEl>
                                          <p:spTgt spid="9">
                                            <p:txEl>
                                              <p:pRg st="8" end="8"/>
                                            </p:txEl>
                                          </p:spTgt>
                                        </p:tgtEl>
                                        <p:attrNameLst>
                                          <p:attrName>ppt_c</p:attrName>
                                        </p:attrNameLst>
                                      </p:cBhvr>
                                      <p:to>
                                        <a:srgbClr val="BCC945"/>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2000"/>
                                        <p:tgtEl>
                                          <p:spTgt spid="9">
                                            <p:txEl>
                                              <p:pRg st="10" end="10"/>
                                            </p:txEl>
                                          </p:spTgt>
                                        </p:tgtEl>
                                      </p:cBhvr>
                                    </p:animEffect>
                                  </p:childTnLst>
                                  <p:subTnLst>
                                    <p:animClr clrSpc="rgb" dir="cw">
                                      <p:cBhvr override="childStyle">
                                        <p:cTn dur="1" fill="hold" display="0" masterRel="nextClick" afterEffect="1"/>
                                        <p:tgtEl>
                                          <p:spTgt spid="9">
                                            <p:txEl>
                                              <p:pRg st="10" end="10"/>
                                            </p:txEl>
                                          </p:spTgt>
                                        </p:tgtEl>
                                        <p:attrNameLst>
                                          <p:attrName>ppt_c</p:attrName>
                                        </p:attrNameLst>
                                      </p:cBhvr>
                                      <p:to>
                                        <a:srgbClr val="BCC945"/>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11" end="11"/>
                                            </p:txEl>
                                          </p:spTgt>
                                        </p:tgtEl>
                                        <p:attrNameLst>
                                          <p:attrName>style.visibility</p:attrName>
                                        </p:attrNameLst>
                                      </p:cBhvr>
                                      <p:to>
                                        <p:strVal val="visible"/>
                                      </p:to>
                                    </p:set>
                                    <p:animEffect transition="in" filter="fade">
                                      <p:cBhvr>
                                        <p:cTn id="47" dur="2000"/>
                                        <p:tgtEl>
                                          <p:spTgt spid="9">
                                            <p:txEl>
                                              <p:pRg st="11" end="11"/>
                                            </p:txEl>
                                          </p:spTgt>
                                        </p:tgtEl>
                                      </p:cBhvr>
                                    </p:animEffect>
                                  </p:childTnLst>
                                  <p:subTnLst>
                                    <p:animClr clrSpc="rgb" dir="cw">
                                      <p:cBhvr override="childStyle">
                                        <p:cTn dur="1" fill="hold" display="0" masterRel="nextClick" afterEffect="1"/>
                                        <p:tgtEl>
                                          <p:spTgt spid="9">
                                            <p:txEl>
                                              <p:pRg st="11" end="11"/>
                                            </p:txEl>
                                          </p:spTgt>
                                        </p:tgtEl>
                                        <p:attrNameLst>
                                          <p:attrName>ppt_c</p:attrName>
                                        </p:attrNameLst>
                                      </p:cBhvr>
                                      <p:to>
                                        <a:srgbClr val="BCC945"/>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13" end="13"/>
                                            </p:txEl>
                                          </p:spTgt>
                                        </p:tgtEl>
                                        <p:attrNameLst>
                                          <p:attrName>style.visibility</p:attrName>
                                        </p:attrNameLst>
                                      </p:cBhvr>
                                      <p:to>
                                        <p:strVal val="visible"/>
                                      </p:to>
                                    </p:set>
                                    <p:animEffect transition="in" filter="fade">
                                      <p:cBhvr>
                                        <p:cTn id="52" dur="2000"/>
                                        <p:tgtEl>
                                          <p:spTgt spid="9">
                                            <p:txEl>
                                              <p:pRg st="13" end="13"/>
                                            </p:txEl>
                                          </p:spTgt>
                                        </p:tgtEl>
                                      </p:cBhvr>
                                    </p:animEffect>
                                  </p:childTnLst>
                                  <p:subTnLst>
                                    <p:animClr clrSpc="rgb" dir="cw">
                                      <p:cBhvr override="childStyle">
                                        <p:cTn dur="1" fill="hold" display="0" masterRel="nextClick" afterEffect="1"/>
                                        <p:tgtEl>
                                          <p:spTgt spid="9">
                                            <p:txEl>
                                              <p:pRg st="13" end="13"/>
                                            </p:txEl>
                                          </p:spTgt>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p:txBody>
          <a:bodyPr>
            <a:normAutofit/>
          </a:bodyPr>
          <a:lstStyle/>
          <a:p>
            <a:r>
              <a:rPr lang="en-US" sz="4000" b="1" dirty="0">
                <a:solidFill>
                  <a:schemeClr val="tx2"/>
                </a:solidFill>
              </a:rPr>
              <a:t>Conclusion</a:t>
            </a:r>
          </a:p>
        </p:txBody>
      </p:sp>
      <p:sp>
        <p:nvSpPr>
          <p:cNvPr id="11" name="Content Placeholder 2"/>
          <p:cNvSpPr>
            <a:spLocks noGrp="1"/>
          </p:cNvSpPr>
          <p:nvPr>
            <p:ph idx="1"/>
          </p:nvPr>
        </p:nvSpPr>
        <p:spPr/>
        <p:txBody>
          <a:bodyPr>
            <a:normAutofit fontScale="85000" lnSpcReduction="10000"/>
          </a:bodyPr>
          <a:lstStyle/>
          <a:p>
            <a:pPr algn="just">
              <a:buFont typeface="Arial" pitchFamily="34" charset="0"/>
              <a:buChar char="•"/>
            </a:pPr>
            <a:r>
              <a:rPr lang="en-US" sz="2200" dirty="0" smtClean="0">
                <a:solidFill>
                  <a:schemeClr val="tx2"/>
                </a:solidFill>
              </a:rPr>
              <a:t>Poultry meat production will drop to levels equal to demands of fresh poultry meat and live birds unless governments in this region resort to effective import duties on imported poultry meat.</a:t>
            </a:r>
          </a:p>
          <a:p>
            <a:pPr marL="0" indent="0" algn="just">
              <a:buNone/>
            </a:pPr>
            <a:endParaRPr lang="en-US" sz="1000" dirty="0" smtClean="0">
              <a:solidFill>
                <a:schemeClr val="tx2"/>
              </a:solidFill>
            </a:endParaRPr>
          </a:p>
          <a:p>
            <a:pPr algn="just">
              <a:buFont typeface="Arial" pitchFamily="34" charset="0"/>
              <a:buChar char="•"/>
            </a:pPr>
            <a:r>
              <a:rPr lang="en-US" sz="2200" dirty="0" smtClean="0">
                <a:solidFill>
                  <a:schemeClr val="tx2"/>
                </a:solidFill>
              </a:rPr>
              <a:t>Development of poultry meat production requires:</a:t>
            </a:r>
          </a:p>
          <a:p>
            <a:pPr marL="0" indent="0" algn="just">
              <a:buNone/>
            </a:pPr>
            <a:endParaRPr lang="en-US" sz="1000" dirty="0" smtClean="0">
              <a:solidFill>
                <a:schemeClr val="tx2"/>
              </a:solidFill>
            </a:endParaRPr>
          </a:p>
          <a:p>
            <a:pPr lvl="1" algn="just">
              <a:buFont typeface="Calibri" pitchFamily="34" charset="0"/>
              <a:buChar char="‐"/>
            </a:pPr>
            <a:r>
              <a:rPr lang="en-US" sz="2200" dirty="0" smtClean="0">
                <a:solidFill>
                  <a:schemeClr val="tx2"/>
                </a:solidFill>
              </a:rPr>
              <a:t>Protection of the local producers by applying effective tariffs on imports.</a:t>
            </a:r>
          </a:p>
          <a:p>
            <a:pPr marL="457200" lvl="1" indent="0" algn="just">
              <a:buNone/>
            </a:pPr>
            <a:endParaRPr lang="en-US" sz="2200" dirty="0" smtClean="0">
              <a:solidFill>
                <a:schemeClr val="tx2"/>
              </a:solidFill>
            </a:endParaRPr>
          </a:p>
          <a:p>
            <a:pPr lvl="1" algn="just">
              <a:buFont typeface="Calibri" pitchFamily="34" charset="0"/>
              <a:buChar char="‐"/>
            </a:pPr>
            <a:r>
              <a:rPr lang="en-US" sz="2200" dirty="0" smtClean="0">
                <a:solidFill>
                  <a:schemeClr val="tx2"/>
                </a:solidFill>
              </a:rPr>
              <a:t>Reduction of cost of production via:</a:t>
            </a:r>
          </a:p>
          <a:p>
            <a:pPr lvl="2" algn="just">
              <a:buFont typeface="Wingdings" pitchFamily="2" charset="2"/>
              <a:buChar char="Ø"/>
            </a:pPr>
            <a:r>
              <a:rPr lang="en-US" sz="2200" dirty="0" smtClean="0">
                <a:solidFill>
                  <a:schemeClr val="tx2"/>
                </a:solidFill>
              </a:rPr>
              <a:t>Improved productivity.</a:t>
            </a:r>
          </a:p>
          <a:p>
            <a:pPr lvl="2" algn="just">
              <a:buFont typeface="Wingdings" pitchFamily="2" charset="2"/>
              <a:buChar char="Ø"/>
            </a:pPr>
            <a:r>
              <a:rPr lang="en-US" sz="2200" dirty="0" smtClean="0">
                <a:solidFill>
                  <a:schemeClr val="tx2"/>
                </a:solidFill>
              </a:rPr>
              <a:t>Control of Avian Influenza , Newcastle and other contagious diseases.</a:t>
            </a:r>
          </a:p>
          <a:p>
            <a:pPr lvl="2" algn="just">
              <a:buFont typeface="Wingdings" pitchFamily="2" charset="2"/>
              <a:buChar char="Ø"/>
            </a:pPr>
            <a:r>
              <a:rPr lang="en-US" sz="2200" dirty="0" smtClean="0">
                <a:solidFill>
                  <a:schemeClr val="tx2"/>
                </a:solidFill>
              </a:rPr>
              <a:t>Strict Biosecurity measures, with certain enforced ones by governments.</a:t>
            </a:r>
          </a:p>
          <a:p>
            <a:pPr lvl="2" algn="just">
              <a:buFont typeface="Wingdings" pitchFamily="2" charset="2"/>
              <a:buChar char="Ø"/>
            </a:pPr>
            <a:r>
              <a:rPr lang="en-US" sz="2200" dirty="0" smtClean="0">
                <a:solidFill>
                  <a:schemeClr val="tx2"/>
                </a:solidFill>
              </a:rPr>
              <a:t>Production of feed ingredients.</a:t>
            </a:r>
          </a:p>
          <a:p>
            <a:pPr algn="just">
              <a:buNone/>
            </a:pPr>
            <a:r>
              <a:rPr lang="en-US" sz="2200" dirty="0" smtClean="0">
                <a:solidFill>
                  <a:schemeClr val="tx2"/>
                </a:solidFill>
              </a:rPr>
              <a:t>		</a:t>
            </a:r>
            <a:endParaRPr lang="en-US" sz="2200" dirty="0">
              <a:solidFill>
                <a:schemeClr val="tx2"/>
              </a:solidFill>
            </a:endParaRPr>
          </a:p>
        </p:txBody>
      </p:sp>
      <p:sp>
        <p:nvSpPr>
          <p:cNvPr id="2" name="Slide Number Placeholder 1"/>
          <p:cNvSpPr>
            <a:spLocks noGrp="1"/>
          </p:cNvSpPr>
          <p:nvPr>
            <p:ph type="sldNum" sz="quarter" idx="12"/>
          </p:nvPr>
        </p:nvSpPr>
        <p:spPr/>
        <p:txBody>
          <a:bodyPr/>
          <a:lstStyle/>
          <a:p>
            <a:fld id="{4355FB9E-2270-4246-A63E-83E2053C50B8}" type="slidenum">
              <a:rPr lang="en-US" smtClean="0"/>
              <a:pPr/>
              <a:t>18</a:t>
            </a:fld>
            <a:endParaRPr lang="en-US"/>
          </a:p>
        </p:txBody>
      </p:sp>
    </p:spTree>
    <p:extLst>
      <p:ext uri="{BB962C8B-B14F-4D97-AF65-F5344CB8AC3E}">
        <p14:creationId xmlns:p14="http://schemas.microsoft.com/office/powerpoint/2010/main" val="25380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BCC94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rgbClr val="BCC94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subTnLst>
                                    <p:animClr clrSpc="rgb" dir="cw">
                                      <p:cBhvr override="childStyle">
                                        <p:cTn dur="1" fill="hold" display="0" masterRel="nextClick" afterEffect="1"/>
                                        <p:tgtEl>
                                          <p:spTgt spid="11">
                                            <p:txEl>
                                              <p:pRg st="2" end="2"/>
                                            </p:txEl>
                                          </p:spTgt>
                                        </p:tgtEl>
                                        <p:attrNameLst>
                                          <p:attrName>ppt_c</p:attrName>
                                        </p:attrNameLst>
                                      </p:cBhvr>
                                      <p:to>
                                        <a:srgbClr val="BCC945"/>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subTnLst>
                                    <p:animClr clrSpc="rgb" dir="cw">
                                      <p:cBhvr override="childStyle">
                                        <p:cTn dur="1" fill="hold" display="0" masterRel="nextClick" afterEffect="1"/>
                                        <p:tgtEl>
                                          <p:spTgt spid="11">
                                            <p:txEl>
                                              <p:pRg st="4" end="4"/>
                                            </p:txEl>
                                          </p:spTgt>
                                        </p:tgtEl>
                                        <p:attrNameLst>
                                          <p:attrName>ppt_c</p:attrName>
                                        </p:attrNameLst>
                                      </p:cBhvr>
                                      <p:to>
                                        <a:srgbClr val="BCC945"/>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subTnLst>
                                    <p:animClr clrSpc="rgb" dir="cw">
                                      <p:cBhvr override="childStyle">
                                        <p:cTn dur="1" fill="hold" display="0" masterRel="nextClick" afterEffect="1"/>
                                        <p:tgtEl>
                                          <p:spTgt spid="11">
                                            <p:txEl>
                                              <p:pRg st="6" end="6"/>
                                            </p:txEl>
                                          </p:spTgt>
                                        </p:tgtEl>
                                        <p:attrNameLst>
                                          <p:attrName>ppt_c</p:attrName>
                                        </p:attrNameLst>
                                      </p:cBhvr>
                                      <p:to>
                                        <a:srgbClr val="BCC945"/>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500"/>
                                        <p:tgtEl>
                                          <p:spTgt spid="11">
                                            <p:txEl>
                                              <p:pRg st="7" end="7"/>
                                            </p:txEl>
                                          </p:spTgt>
                                        </p:tgtEl>
                                      </p:cBhvr>
                                    </p:animEffect>
                                  </p:childTnLst>
                                  <p:subTnLst>
                                    <p:animClr clrSpc="rgb" dir="cw">
                                      <p:cBhvr override="childStyle">
                                        <p:cTn dur="1" fill="hold" display="0" masterRel="nextClick" afterEffect="1"/>
                                        <p:tgtEl>
                                          <p:spTgt spid="11">
                                            <p:txEl>
                                              <p:pRg st="7" end="7"/>
                                            </p:txEl>
                                          </p:spTgt>
                                        </p:tgtEl>
                                        <p:attrNameLst>
                                          <p:attrName>ppt_c</p:attrName>
                                        </p:attrNameLst>
                                      </p:cBhvr>
                                      <p:to>
                                        <a:srgbClr val="BCC945"/>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fade">
                                      <p:cBhvr>
                                        <p:cTn id="37" dur="500"/>
                                        <p:tgtEl>
                                          <p:spTgt spid="11">
                                            <p:txEl>
                                              <p:pRg st="8" end="8"/>
                                            </p:txEl>
                                          </p:spTgt>
                                        </p:tgtEl>
                                      </p:cBhvr>
                                    </p:animEffect>
                                  </p:childTnLst>
                                  <p:subTnLst>
                                    <p:animClr clrSpc="rgb" dir="cw">
                                      <p:cBhvr override="childStyle">
                                        <p:cTn dur="1" fill="hold" display="0" masterRel="nextClick" afterEffect="1"/>
                                        <p:tgtEl>
                                          <p:spTgt spid="11">
                                            <p:txEl>
                                              <p:pRg st="8" end="8"/>
                                            </p:txEl>
                                          </p:spTgt>
                                        </p:tgtEl>
                                        <p:attrNameLst>
                                          <p:attrName>ppt_c</p:attrName>
                                        </p:attrNameLst>
                                      </p:cBhvr>
                                      <p:to>
                                        <a:srgbClr val="BCC945"/>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9" end="9"/>
                                            </p:txEl>
                                          </p:spTgt>
                                        </p:tgtEl>
                                        <p:attrNameLst>
                                          <p:attrName>style.visibility</p:attrName>
                                        </p:attrNameLst>
                                      </p:cBhvr>
                                      <p:to>
                                        <p:strVal val="visible"/>
                                      </p:to>
                                    </p:set>
                                    <p:animEffect transition="in" filter="fade">
                                      <p:cBhvr>
                                        <p:cTn id="42" dur="500"/>
                                        <p:tgtEl>
                                          <p:spTgt spid="11">
                                            <p:txEl>
                                              <p:pRg st="9" end="9"/>
                                            </p:txEl>
                                          </p:spTgt>
                                        </p:tgtEl>
                                      </p:cBhvr>
                                    </p:animEffect>
                                  </p:childTnLst>
                                  <p:subTnLst>
                                    <p:animClr clrSpc="rgb" dir="cw">
                                      <p:cBhvr override="childStyle">
                                        <p:cTn dur="1" fill="hold" display="0" masterRel="nextClick" afterEffect="1"/>
                                        <p:tgtEl>
                                          <p:spTgt spid="11">
                                            <p:txEl>
                                              <p:pRg st="9" end="9"/>
                                            </p:txEl>
                                          </p:spTgt>
                                        </p:tgtEl>
                                        <p:attrNameLst>
                                          <p:attrName>ppt_c</p:attrName>
                                        </p:attrNameLst>
                                      </p:cBhvr>
                                      <p:to>
                                        <a:srgbClr val="BCC945"/>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fade">
                                      <p:cBhvr>
                                        <p:cTn id="47" dur="500"/>
                                        <p:tgtEl>
                                          <p:spTgt spid="11">
                                            <p:txEl>
                                              <p:pRg st="10" end="10"/>
                                            </p:txEl>
                                          </p:spTgt>
                                        </p:tgtEl>
                                      </p:cBhvr>
                                    </p:animEffect>
                                  </p:childTnLst>
                                  <p:subTnLst>
                                    <p:animClr clrSpc="rgb" dir="cw">
                                      <p:cBhvr override="childStyle">
                                        <p:cTn dur="1" fill="hold" display="0" masterRel="nextClick" afterEffect="1"/>
                                        <p:tgtEl>
                                          <p:spTgt spid="11">
                                            <p:txEl>
                                              <p:pRg st="10" end="10"/>
                                            </p:txEl>
                                          </p:spTgt>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331694" y="304800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smtClean="0">
                <a:solidFill>
                  <a:schemeClr val="tx2"/>
                </a:solidFill>
              </a:rPr>
              <a:t>Thank you</a:t>
            </a:r>
            <a:endParaRPr lang="en-US" sz="6000" b="1" dirty="0">
              <a:solidFill>
                <a:schemeClr val="tx2"/>
              </a:solidFill>
            </a:endParaRPr>
          </a:p>
        </p:txBody>
      </p:sp>
      <p:sp>
        <p:nvSpPr>
          <p:cNvPr id="2" name="Slide Number Placeholder 1"/>
          <p:cNvSpPr>
            <a:spLocks noGrp="1"/>
          </p:cNvSpPr>
          <p:nvPr>
            <p:ph type="sldNum" sz="quarter" idx="12"/>
          </p:nvPr>
        </p:nvSpPr>
        <p:spPr/>
        <p:txBody>
          <a:bodyPr/>
          <a:lstStyle/>
          <a:p>
            <a:fld id="{4355FB9E-2270-4246-A63E-83E2053C50B8}" type="slidenum">
              <a:rPr lang="en-US" smtClean="0"/>
              <a:pPr/>
              <a:t>19</a:t>
            </a:fld>
            <a:endParaRPr lang="en-US"/>
          </a:p>
        </p:txBody>
      </p:sp>
    </p:spTree>
    <p:extLst>
      <p:ext uri="{BB962C8B-B14F-4D97-AF65-F5344CB8AC3E}">
        <p14:creationId xmlns:p14="http://schemas.microsoft.com/office/powerpoint/2010/main" val="77905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p:txBody>
          <a:bodyPr>
            <a:noAutofit/>
          </a:bodyPr>
          <a:lstStyle/>
          <a:p>
            <a:r>
              <a:rPr lang="en-US" sz="4000" b="1" dirty="0" smtClean="0">
                <a:solidFill>
                  <a:schemeClr val="tx2"/>
                </a:solidFill>
              </a:rPr>
              <a:t>The Poultry Meat Industry in the ME and Africa</a:t>
            </a:r>
            <a:endParaRPr lang="en-US" sz="4000" b="1" dirty="0" smtClean="0">
              <a:solidFill>
                <a:schemeClr val="tx2"/>
              </a:solidFill>
              <a:ea typeface="Georgia" pitchFamily="18" charset="0"/>
              <a:cs typeface="Georgia" pitchFamily="18" charset="0"/>
            </a:endParaRPr>
          </a:p>
        </p:txBody>
      </p:sp>
      <p:sp>
        <p:nvSpPr>
          <p:cNvPr id="9" name="Content Placeholder 2"/>
          <p:cNvSpPr txBox="1">
            <a:spLocks/>
          </p:cNvSpPr>
          <p:nvPr/>
        </p:nvSpPr>
        <p:spPr>
          <a:xfrm>
            <a:off x="687313" y="1752600"/>
            <a:ext cx="8229600" cy="40475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200" b="1" dirty="0" smtClean="0">
                <a:solidFill>
                  <a:schemeClr val="tx2"/>
                </a:solidFill>
              </a:rPr>
              <a:t>Contents:</a:t>
            </a:r>
          </a:p>
          <a:p>
            <a:pPr>
              <a:buFont typeface="Arial" pitchFamily="34" charset="0"/>
              <a:buNone/>
            </a:pPr>
            <a:endParaRPr lang="en-US" sz="2200" dirty="0" smtClean="0">
              <a:solidFill>
                <a:schemeClr val="tx2"/>
              </a:solidFill>
            </a:endParaRPr>
          </a:p>
          <a:p>
            <a:pPr lvl="1">
              <a:buFont typeface="Arial" pitchFamily="34" charset="0"/>
              <a:buChar char="•"/>
            </a:pPr>
            <a:r>
              <a:rPr lang="en-US" sz="2200" dirty="0" smtClean="0">
                <a:solidFill>
                  <a:schemeClr val="tx2"/>
                </a:solidFill>
              </a:rPr>
              <a:t>Protection and subsidy policies vs. open trade policy</a:t>
            </a:r>
          </a:p>
          <a:p>
            <a:pPr lvl="1">
              <a:buFont typeface="Arial" pitchFamily="34" charset="0"/>
              <a:buChar char="•"/>
            </a:pPr>
            <a:endParaRPr lang="en-US" sz="2200" dirty="0" smtClean="0">
              <a:solidFill>
                <a:schemeClr val="tx2"/>
              </a:solidFill>
            </a:endParaRPr>
          </a:p>
          <a:p>
            <a:pPr lvl="1">
              <a:buFont typeface="Arial" pitchFamily="34" charset="0"/>
              <a:buChar char="•"/>
            </a:pPr>
            <a:r>
              <a:rPr lang="en-US" sz="2200" dirty="0" smtClean="0">
                <a:solidFill>
                  <a:schemeClr val="tx2"/>
                </a:solidFill>
              </a:rPr>
              <a:t>Future prospects of poultry meat production</a:t>
            </a:r>
          </a:p>
          <a:p>
            <a:pPr lvl="1">
              <a:buFont typeface="Arial" pitchFamily="34" charset="0"/>
              <a:buChar char="•"/>
            </a:pPr>
            <a:endParaRPr lang="en-US" sz="2200" dirty="0" smtClean="0">
              <a:solidFill>
                <a:schemeClr val="tx2"/>
              </a:solidFill>
            </a:endParaRPr>
          </a:p>
          <a:p>
            <a:pPr lvl="1">
              <a:buFont typeface="Arial" pitchFamily="34" charset="0"/>
              <a:buChar char="•"/>
            </a:pPr>
            <a:r>
              <a:rPr lang="en-US" sz="2200" dirty="0" smtClean="0">
                <a:solidFill>
                  <a:schemeClr val="tx2"/>
                </a:solidFill>
              </a:rPr>
              <a:t>Possibilities of the development of the poultry meat industry in the ME and Africa</a:t>
            </a:r>
          </a:p>
          <a:p>
            <a:pPr lvl="1">
              <a:buFont typeface="Arial" pitchFamily="34" charset="0"/>
              <a:buChar char="•"/>
            </a:pPr>
            <a:endParaRPr lang="en-US" sz="2200" dirty="0" smtClean="0">
              <a:solidFill>
                <a:schemeClr val="tx2"/>
              </a:solidFill>
            </a:endParaRPr>
          </a:p>
          <a:p>
            <a:pPr lvl="1">
              <a:buFont typeface="Arial" pitchFamily="34" charset="0"/>
              <a:buChar char="•"/>
            </a:pPr>
            <a:r>
              <a:rPr lang="en-US" sz="2200" dirty="0" smtClean="0">
                <a:solidFill>
                  <a:schemeClr val="tx2"/>
                </a:solidFill>
              </a:rPr>
              <a:t>Conclusion</a:t>
            </a:r>
          </a:p>
        </p:txBody>
      </p:sp>
      <p:sp>
        <p:nvSpPr>
          <p:cNvPr id="2" name="Slide Number Placeholder 1"/>
          <p:cNvSpPr>
            <a:spLocks noGrp="1"/>
          </p:cNvSpPr>
          <p:nvPr>
            <p:ph type="sldNum" sz="quarter" idx="12"/>
          </p:nvPr>
        </p:nvSpPr>
        <p:spPr/>
        <p:txBody>
          <a:bodyPr/>
          <a:lstStyle/>
          <a:p>
            <a:fld id="{4355FB9E-2270-4246-A63E-83E2053C50B8}" type="slidenum">
              <a:rPr lang="en-US" smtClean="0"/>
              <a:pPr/>
              <a:t>2</a:t>
            </a:fld>
            <a:endParaRPr lang="en-US"/>
          </a:p>
        </p:txBody>
      </p:sp>
    </p:spTree>
    <p:extLst>
      <p:ext uri="{BB962C8B-B14F-4D97-AF65-F5344CB8AC3E}">
        <p14:creationId xmlns:p14="http://schemas.microsoft.com/office/powerpoint/2010/main" val="7247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BCC945"/>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rgbClr val="BCC945"/>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rgbClr val="BCC945"/>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4" end="4"/>
                                            </p:txEl>
                                          </p:spTgt>
                                        </p:tgtEl>
                                        <p:attrNameLst>
                                          <p:attrName>ppt_c</p:attrName>
                                        </p:attrNameLst>
                                      </p:cBhvr>
                                      <p:to>
                                        <a:srgbClr val="BCC945"/>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6" end="6"/>
                                            </p:txEl>
                                          </p:spTgt>
                                        </p:tgtEl>
                                        <p:attrNameLst>
                                          <p:attrName>ppt_c</p:attrName>
                                        </p:attrNameLst>
                                      </p:cBhvr>
                                      <p:to>
                                        <a:srgbClr val="BCC945"/>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8" end="8"/>
                                            </p:txEl>
                                          </p:spTgt>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p:txBody>
          <a:bodyPr>
            <a:noAutofit/>
          </a:bodyPr>
          <a:lstStyle/>
          <a:p>
            <a:r>
              <a:rPr lang="en-US" sz="4000" b="1" dirty="0" smtClean="0">
                <a:solidFill>
                  <a:schemeClr val="tx2"/>
                </a:solidFill>
              </a:rPr>
              <a:t>Protection &amp; Subsidy Policies</a:t>
            </a:r>
            <a:endParaRPr lang="en-US" sz="4000" b="1" dirty="0" smtClean="0">
              <a:solidFill>
                <a:schemeClr val="tx2"/>
              </a:solidFill>
              <a:ea typeface="Georgia" pitchFamily="18" charset="0"/>
              <a:cs typeface="Georgia" pitchFamily="18" charset="0"/>
            </a:endParaRPr>
          </a:p>
        </p:txBody>
      </p:sp>
      <p:sp>
        <p:nvSpPr>
          <p:cNvPr id="9" name="Content Placeholder 2"/>
          <p:cNvSpPr>
            <a:spLocks noGrp="1"/>
          </p:cNvSpPr>
          <p:nvPr>
            <p:ph idx="1"/>
          </p:nvPr>
        </p:nvSpPr>
        <p:spPr>
          <a:xfrm>
            <a:off x="457200" y="1447800"/>
            <a:ext cx="8229600" cy="4525963"/>
          </a:xfrm>
        </p:spPr>
        <p:txBody>
          <a:bodyPr rtlCol="0">
            <a:noAutofit/>
          </a:bodyPr>
          <a:lstStyle/>
          <a:p>
            <a:pPr algn="just"/>
            <a:r>
              <a:rPr lang="en-US" sz="2200" dirty="0" smtClean="0">
                <a:solidFill>
                  <a:schemeClr val="tx2"/>
                </a:solidFill>
              </a:rPr>
              <a:t>Economic policies stem out of the interests of the citizens</a:t>
            </a:r>
          </a:p>
          <a:p>
            <a:pPr algn="just"/>
            <a:endParaRPr lang="en-US" sz="2200" dirty="0" smtClean="0">
              <a:solidFill>
                <a:schemeClr val="tx2"/>
              </a:solidFill>
            </a:endParaRPr>
          </a:p>
          <a:p>
            <a:pPr algn="just"/>
            <a:r>
              <a:rPr lang="en-US" sz="2200" dirty="0" smtClean="0">
                <a:solidFill>
                  <a:schemeClr val="tx2"/>
                </a:solidFill>
              </a:rPr>
              <a:t>The private sector’s ability to develop any industry and the poultry industry is one of them</a:t>
            </a:r>
          </a:p>
          <a:p>
            <a:pPr algn="just">
              <a:buNone/>
            </a:pPr>
            <a:endParaRPr lang="en-US" sz="2200" dirty="0" smtClean="0">
              <a:solidFill>
                <a:schemeClr val="tx2"/>
              </a:solidFill>
            </a:endParaRPr>
          </a:p>
          <a:p>
            <a:pPr algn="just"/>
            <a:r>
              <a:rPr lang="en-US" sz="2200" dirty="0" smtClean="0">
                <a:solidFill>
                  <a:schemeClr val="tx2"/>
                </a:solidFill>
              </a:rPr>
              <a:t>The industrialized countries adopt the subsidy policy towards agriculture</a:t>
            </a:r>
          </a:p>
          <a:p>
            <a:pPr algn="just"/>
            <a:endParaRPr lang="en-US" sz="2200" dirty="0" smtClean="0">
              <a:solidFill>
                <a:schemeClr val="tx2"/>
              </a:solidFill>
            </a:endParaRPr>
          </a:p>
          <a:p>
            <a:pPr lvl="1" algn="just">
              <a:buFont typeface="Calibri" pitchFamily="34" charset="0"/>
              <a:buChar char="‐"/>
            </a:pPr>
            <a:r>
              <a:rPr lang="en-US" sz="2200" dirty="0" smtClean="0">
                <a:solidFill>
                  <a:schemeClr val="tx2"/>
                </a:solidFill>
              </a:rPr>
              <a:t>“Agricultural Policy” in USA (various forms of subsidies add up to $ 200 billion/</a:t>
            </a:r>
            <a:r>
              <a:rPr lang="en-US" sz="2200" dirty="0" err="1" smtClean="0">
                <a:solidFill>
                  <a:schemeClr val="tx2"/>
                </a:solidFill>
              </a:rPr>
              <a:t>yr</a:t>
            </a:r>
            <a:r>
              <a:rPr lang="en-US" sz="2200" dirty="0" smtClean="0">
                <a:solidFill>
                  <a:schemeClr val="tx2"/>
                </a:solidFill>
              </a:rPr>
              <a:t>)</a:t>
            </a:r>
          </a:p>
          <a:p>
            <a:pPr lvl="1" algn="just">
              <a:buFont typeface="Calibri" pitchFamily="34" charset="0"/>
              <a:buChar char="‐"/>
            </a:pPr>
            <a:r>
              <a:rPr lang="en-US" sz="2200" dirty="0" smtClean="0">
                <a:solidFill>
                  <a:schemeClr val="tx2"/>
                </a:solidFill>
              </a:rPr>
              <a:t>“The General Agricultural Policy” in Europe (in excess of 55 billion Euros/</a:t>
            </a:r>
            <a:r>
              <a:rPr lang="en-US" sz="2200" dirty="0" err="1" smtClean="0">
                <a:solidFill>
                  <a:schemeClr val="tx2"/>
                </a:solidFill>
              </a:rPr>
              <a:t>yr</a:t>
            </a:r>
            <a:r>
              <a:rPr lang="en-US" sz="2200" dirty="0" smtClean="0">
                <a:solidFill>
                  <a:schemeClr val="tx2"/>
                </a:solidFill>
              </a:rPr>
              <a:t>)</a:t>
            </a:r>
          </a:p>
        </p:txBody>
      </p:sp>
      <p:sp>
        <p:nvSpPr>
          <p:cNvPr id="2" name="Slide Number Placeholder 1"/>
          <p:cNvSpPr>
            <a:spLocks noGrp="1"/>
          </p:cNvSpPr>
          <p:nvPr>
            <p:ph type="sldNum" sz="quarter" idx="12"/>
          </p:nvPr>
        </p:nvSpPr>
        <p:spPr/>
        <p:txBody>
          <a:bodyPr/>
          <a:lstStyle/>
          <a:p>
            <a:fld id="{4355FB9E-2270-4246-A63E-83E2053C50B8}" type="slidenum">
              <a:rPr lang="en-US" smtClean="0"/>
              <a:pPr/>
              <a:t>3</a:t>
            </a:fld>
            <a:endParaRPr lang="en-US"/>
          </a:p>
        </p:txBody>
      </p:sp>
    </p:spTree>
    <p:extLst>
      <p:ext uri="{BB962C8B-B14F-4D97-AF65-F5344CB8AC3E}">
        <p14:creationId xmlns:p14="http://schemas.microsoft.com/office/powerpoint/2010/main" val="56590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BCC945"/>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rgbClr val="BCC945"/>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rgbClr val="BCC945"/>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4" end="4"/>
                                            </p:txEl>
                                          </p:spTgt>
                                        </p:tgtEl>
                                        <p:attrNameLst>
                                          <p:attrName>ppt_c</p:attrName>
                                        </p:attrNameLst>
                                      </p:cBhvr>
                                      <p:to>
                                        <a:srgbClr val="BCC945"/>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6" end="6"/>
                                            </p:txEl>
                                          </p:spTgt>
                                        </p:tgtEl>
                                        <p:attrNameLst>
                                          <p:attrName>ppt_c</p:attrName>
                                        </p:attrNameLst>
                                      </p:cBhvr>
                                      <p:to>
                                        <a:srgbClr val="BCC945"/>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7" end="7"/>
                                            </p:txEl>
                                          </p:spTgt>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p:txBody>
          <a:bodyPr>
            <a:normAutofit/>
          </a:bodyPr>
          <a:lstStyle/>
          <a:p>
            <a:pPr algn="ctr"/>
            <a:r>
              <a:rPr lang="en-US" sz="4000" b="1" dirty="0" smtClean="0">
                <a:solidFill>
                  <a:schemeClr val="tx2"/>
                </a:solidFill>
              </a:rPr>
              <a:t>Protection &amp; Subsidy Policies </a:t>
            </a:r>
            <a:r>
              <a:rPr lang="en-US" sz="2200" b="1" dirty="0" smtClean="0">
                <a:solidFill>
                  <a:schemeClr val="tx2"/>
                </a:solidFill>
              </a:rPr>
              <a:t>(Cont.)</a:t>
            </a:r>
            <a:endParaRPr lang="en-US" sz="2200" b="1" dirty="0">
              <a:solidFill>
                <a:schemeClr val="tx2"/>
              </a:solidFill>
            </a:endParaRPr>
          </a:p>
        </p:txBody>
      </p:sp>
      <p:sp>
        <p:nvSpPr>
          <p:cNvPr id="9" name="Content Placeholder 2"/>
          <p:cNvSpPr>
            <a:spLocks noGrp="1"/>
          </p:cNvSpPr>
          <p:nvPr>
            <p:ph idx="1"/>
          </p:nvPr>
        </p:nvSpPr>
        <p:spPr>
          <a:xfrm>
            <a:off x="457200" y="1099823"/>
            <a:ext cx="8229600" cy="5072377"/>
          </a:xfrm>
        </p:spPr>
        <p:txBody>
          <a:bodyPr>
            <a:noAutofit/>
          </a:bodyPr>
          <a:lstStyle/>
          <a:p>
            <a:pPr>
              <a:buFont typeface="Arial" pitchFamily="34" charset="0"/>
              <a:buChar char="•"/>
            </a:pPr>
            <a:r>
              <a:rPr lang="en-US" sz="2200" dirty="0" smtClean="0">
                <a:solidFill>
                  <a:schemeClr val="tx2"/>
                </a:solidFill>
              </a:rPr>
              <a:t>Justifications of the agricultural subsidy policy in the industrialized countries:</a:t>
            </a:r>
          </a:p>
          <a:p>
            <a:endParaRPr lang="en-US" sz="1000" dirty="0" smtClean="0">
              <a:solidFill>
                <a:schemeClr val="tx2"/>
              </a:solidFill>
            </a:endParaRPr>
          </a:p>
          <a:p>
            <a:pPr>
              <a:buNone/>
            </a:pPr>
            <a:r>
              <a:rPr lang="en-US" sz="2200" dirty="0" smtClean="0">
                <a:solidFill>
                  <a:schemeClr val="tx2"/>
                </a:solidFill>
              </a:rPr>
              <a:t>	- Ensure availability of safe food products at reasonable prices</a:t>
            </a:r>
          </a:p>
          <a:p>
            <a:pPr>
              <a:buNone/>
            </a:pPr>
            <a:endParaRPr lang="en-US" sz="1000" dirty="0" smtClean="0">
              <a:solidFill>
                <a:schemeClr val="tx2"/>
              </a:solidFill>
            </a:endParaRPr>
          </a:p>
          <a:p>
            <a:pPr>
              <a:buNone/>
            </a:pPr>
            <a:r>
              <a:rPr lang="en-US" sz="2200" dirty="0" smtClean="0">
                <a:solidFill>
                  <a:schemeClr val="tx2"/>
                </a:solidFill>
              </a:rPr>
              <a:t>	- Ensure good standard of living to farmers</a:t>
            </a:r>
          </a:p>
          <a:p>
            <a:pPr>
              <a:buNone/>
            </a:pPr>
            <a:endParaRPr lang="en-US" sz="1000" dirty="0" smtClean="0">
              <a:solidFill>
                <a:schemeClr val="tx2"/>
              </a:solidFill>
            </a:endParaRPr>
          </a:p>
          <a:p>
            <a:pPr>
              <a:buNone/>
            </a:pPr>
            <a:r>
              <a:rPr lang="en-US" sz="2200" dirty="0" smtClean="0">
                <a:solidFill>
                  <a:schemeClr val="tx2"/>
                </a:solidFill>
              </a:rPr>
              <a:t>	- Spread agriculture in all regions</a:t>
            </a:r>
          </a:p>
          <a:p>
            <a:pPr>
              <a:buNone/>
            </a:pPr>
            <a:endParaRPr lang="en-US" sz="1000" dirty="0" smtClean="0">
              <a:solidFill>
                <a:schemeClr val="tx2"/>
              </a:solidFill>
            </a:endParaRPr>
          </a:p>
          <a:p>
            <a:pPr>
              <a:buNone/>
            </a:pPr>
            <a:r>
              <a:rPr lang="en-US" sz="2200" dirty="0" smtClean="0">
                <a:solidFill>
                  <a:schemeClr val="tx2"/>
                </a:solidFill>
              </a:rPr>
              <a:t>	- Protect the environment</a:t>
            </a:r>
          </a:p>
          <a:p>
            <a:pPr>
              <a:buNone/>
            </a:pPr>
            <a:endParaRPr lang="en-US" sz="1000" dirty="0" smtClean="0">
              <a:solidFill>
                <a:schemeClr val="tx2"/>
              </a:solidFill>
            </a:endParaRPr>
          </a:p>
          <a:p>
            <a:pPr>
              <a:buNone/>
            </a:pPr>
            <a:r>
              <a:rPr lang="en-US" sz="2200" dirty="0" smtClean="0">
                <a:solidFill>
                  <a:schemeClr val="tx2"/>
                </a:solidFill>
              </a:rPr>
              <a:t>	- Provide healthy conditions to bird and animal populations</a:t>
            </a:r>
          </a:p>
          <a:p>
            <a:pPr>
              <a:buNone/>
            </a:pPr>
            <a:endParaRPr lang="en-US" sz="1000" dirty="0" smtClean="0">
              <a:solidFill>
                <a:schemeClr val="tx2"/>
              </a:solidFill>
            </a:endParaRPr>
          </a:p>
          <a:p>
            <a:pPr>
              <a:buNone/>
            </a:pPr>
            <a:r>
              <a:rPr lang="en-US" sz="2200" dirty="0" smtClean="0">
                <a:solidFill>
                  <a:schemeClr val="tx2"/>
                </a:solidFill>
              </a:rPr>
              <a:t>	- Avoid migration from rural areas</a:t>
            </a:r>
          </a:p>
          <a:p>
            <a:pPr>
              <a:buNone/>
            </a:pPr>
            <a:endParaRPr lang="en-US" sz="1000" dirty="0" smtClean="0">
              <a:solidFill>
                <a:schemeClr val="tx2"/>
              </a:solidFill>
            </a:endParaRPr>
          </a:p>
          <a:p>
            <a:pPr>
              <a:buNone/>
            </a:pPr>
            <a:r>
              <a:rPr lang="en-US" sz="2200" dirty="0" smtClean="0">
                <a:solidFill>
                  <a:schemeClr val="tx2"/>
                </a:solidFill>
              </a:rPr>
              <a:t>	- Prevent unemployment in the rural areas</a:t>
            </a:r>
          </a:p>
          <a:p>
            <a:pPr>
              <a:buNone/>
            </a:pPr>
            <a:endParaRPr lang="en-US" sz="2200" dirty="0">
              <a:solidFill>
                <a:schemeClr val="tx2"/>
              </a:solidFill>
            </a:endParaRPr>
          </a:p>
        </p:txBody>
      </p:sp>
      <p:sp>
        <p:nvSpPr>
          <p:cNvPr id="2" name="Slide Number Placeholder 1"/>
          <p:cNvSpPr>
            <a:spLocks noGrp="1"/>
          </p:cNvSpPr>
          <p:nvPr>
            <p:ph type="sldNum" sz="quarter" idx="12"/>
          </p:nvPr>
        </p:nvSpPr>
        <p:spPr/>
        <p:txBody>
          <a:bodyPr/>
          <a:lstStyle/>
          <a:p>
            <a:fld id="{4355FB9E-2270-4246-A63E-83E2053C50B8}" type="slidenum">
              <a:rPr lang="en-US" smtClean="0"/>
              <a:pPr/>
              <a:t>4</a:t>
            </a:fld>
            <a:endParaRPr lang="en-US"/>
          </a:p>
        </p:txBody>
      </p:sp>
    </p:spTree>
    <p:extLst>
      <p:ext uri="{BB962C8B-B14F-4D97-AF65-F5344CB8AC3E}">
        <p14:creationId xmlns:p14="http://schemas.microsoft.com/office/powerpoint/2010/main" val="20274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BCC94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BCC94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BCC945"/>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BCC945"/>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subTnLst>
                                    <p:animClr clrSpc="rgb" dir="cw">
                                      <p:cBhvr override="childStyle">
                                        <p:cTn dur="1" fill="hold" display="0" masterRel="nextClick" afterEffect="1"/>
                                        <p:tgtEl>
                                          <p:spTgt spid="9">
                                            <p:txEl>
                                              <p:pRg st="6" end="6"/>
                                            </p:txEl>
                                          </p:spTgt>
                                        </p:tgtEl>
                                        <p:attrNameLst>
                                          <p:attrName>ppt_c</p:attrName>
                                        </p:attrNameLst>
                                      </p:cBhvr>
                                      <p:to>
                                        <a:srgbClr val="BCC945"/>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500"/>
                                        <p:tgtEl>
                                          <p:spTgt spid="9">
                                            <p:txEl>
                                              <p:pRg st="8" end="8"/>
                                            </p:txEl>
                                          </p:spTgt>
                                        </p:tgtEl>
                                      </p:cBhvr>
                                    </p:animEffect>
                                  </p:childTnLst>
                                  <p:subTnLst>
                                    <p:animClr clrSpc="rgb" dir="cw">
                                      <p:cBhvr override="childStyle">
                                        <p:cTn dur="1" fill="hold" display="0" masterRel="nextClick" afterEffect="1"/>
                                        <p:tgtEl>
                                          <p:spTgt spid="9">
                                            <p:txEl>
                                              <p:pRg st="8" end="8"/>
                                            </p:txEl>
                                          </p:spTgt>
                                        </p:tgtEl>
                                        <p:attrNameLst>
                                          <p:attrName>ppt_c</p:attrName>
                                        </p:attrNameLst>
                                      </p:cBhvr>
                                      <p:to>
                                        <a:srgbClr val="BCC945"/>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500"/>
                                        <p:tgtEl>
                                          <p:spTgt spid="9">
                                            <p:txEl>
                                              <p:pRg st="10" end="10"/>
                                            </p:txEl>
                                          </p:spTgt>
                                        </p:tgtEl>
                                      </p:cBhvr>
                                    </p:animEffect>
                                  </p:childTnLst>
                                  <p:subTnLst>
                                    <p:animClr clrSpc="rgb" dir="cw">
                                      <p:cBhvr override="childStyle">
                                        <p:cTn dur="1" fill="hold" display="0" masterRel="nextClick" afterEffect="1"/>
                                        <p:tgtEl>
                                          <p:spTgt spid="9">
                                            <p:txEl>
                                              <p:pRg st="10" end="10"/>
                                            </p:txEl>
                                          </p:spTgt>
                                        </p:tgtEl>
                                        <p:attrNameLst>
                                          <p:attrName>ppt_c</p:attrName>
                                        </p:attrNameLst>
                                      </p:cBhvr>
                                      <p:to>
                                        <a:srgbClr val="BCC945"/>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12" end="12"/>
                                            </p:txEl>
                                          </p:spTgt>
                                        </p:tgtEl>
                                        <p:attrNameLst>
                                          <p:attrName>style.visibility</p:attrName>
                                        </p:attrNameLst>
                                      </p:cBhvr>
                                      <p:to>
                                        <p:strVal val="visible"/>
                                      </p:to>
                                    </p:set>
                                    <p:animEffect transition="in" filter="fade">
                                      <p:cBhvr>
                                        <p:cTn id="42" dur="500"/>
                                        <p:tgtEl>
                                          <p:spTgt spid="9">
                                            <p:txEl>
                                              <p:pRg st="12" end="12"/>
                                            </p:txEl>
                                          </p:spTgt>
                                        </p:tgtEl>
                                      </p:cBhvr>
                                    </p:animEffect>
                                  </p:childTnLst>
                                  <p:subTnLst>
                                    <p:animClr clrSpc="rgb" dir="cw">
                                      <p:cBhvr override="childStyle">
                                        <p:cTn dur="1" fill="hold" display="0" masterRel="nextClick" afterEffect="1"/>
                                        <p:tgtEl>
                                          <p:spTgt spid="9">
                                            <p:txEl>
                                              <p:pRg st="12" end="12"/>
                                            </p:txEl>
                                          </p:spTgt>
                                        </p:tgtEl>
                                        <p:attrNameLst>
                                          <p:attrName>ppt_c</p:attrName>
                                        </p:attrNameLst>
                                      </p:cBhvr>
                                      <p:to>
                                        <a:srgbClr val="BCC945"/>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14" end="14"/>
                                            </p:txEl>
                                          </p:spTgt>
                                        </p:tgtEl>
                                        <p:attrNameLst>
                                          <p:attrName>style.visibility</p:attrName>
                                        </p:attrNameLst>
                                      </p:cBhvr>
                                      <p:to>
                                        <p:strVal val="visible"/>
                                      </p:to>
                                    </p:set>
                                    <p:animEffect transition="in" filter="fade">
                                      <p:cBhvr>
                                        <p:cTn id="47" dur="500"/>
                                        <p:tgtEl>
                                          <p:spTgt spid="9">
                                            <p:txEl>
                                              <p:pRg st="14" end="14"/>
                                            </p:txEl>
                                          </p:spTgt>
                                        </p:tgtEl>
                                      </p:cBhvr>
                                    </p:animEffect>
                                  </p:childTnLst>
                                  <p:subTnLst>
                                    <p:animClr clrSpc="rgb" dir="cw">
                                      <p:cBhvr override="childStyle">
                                        <p:cTn dur="1" fill="hold" display="0" masterRel="nextClick" afterEffect="1"/>
                                        <p:tgtEl>
                                          <p:spTgt spid="9">
                                            <p:txEl>
                                              <p:pRg st="14" end="14"/>
                                            </p:txEl>
                                          </p:spTgt>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152400"/>
            <a:ext cx="8229600" cy="1143000"/>
          </a:xfrm>
        </p:spPr>
        <p:txBody>
          <a:bodyPr>
            <a:normAutofit/>
          </a:bodyPr>
          <a:lstStyle/>
          <a:p>
            <a:pPr algn="ctr"/>
            <a:r>
              <a:rPr lang="en-US" sz="4000" b="1" dirty="0" smtClean="0">
                <a:solidFill>
                  <a:schemeClr val="tx2"/>
                </a:solidFill>
              </a:rPr>
              <a:t>Protection &amp; Subsidy Policies </a:t>
            </a:r>
            <a:r>
              <a:rPr lang="en-US" sz="2200" b="1" dirty="0" smtClean="0">
                <a:solidFill>
                  <a:schemeClr val="tx2"/>
                </a:solidFill>
              </a:rPr>
              <a:t>(Cont.)</a:t>
            </a:r>
            <a:endParaRPr lang="en-US" sz="2200" b="1" dirty="0">
              <a:solidFill>
                <a:schemeClr val="tx2"/>
              </a:solidFill>
            </a:endParaRPr>
          </a:p>
        </p:txBody>
      </p:sp>
      <p:sp>
        <p:nvSpPr>
          <p:cNvPr id="9" name="Content Placeholder 2"/>
          <p:cNvSpPr>
            <a:spLocks noGrp="1"/>
          </p:cNvSpPr>
          <p:nvPr>
            <p:ph idx="1"/>
          </p:nvPr>
        </p:nvSpPr>
        <p:spPr>
          <a:xfrm>
            <a:off x="457200" y="1143000"/>
            <a:ext cx="8229600" cy="4953000"/>
          </a:xfrm>
        </p:spPr>
        <p:txBody>
          <a:bodyPr>
            <a:noAutofit/>
          </a:bodyPr>
          <a:lstStyle/>
          <a:p>
            <a:pPr algn="just">
              <a:buFont typeface="Arial" pitchFamily="34" charset="0"/>
              <a:buChar char="•"/>
            </a:pPr>
            <a:r>
              <a:rPr lang="en-US" sz="1800" dirty="0" smtClean="0">
                <a:solidFill>
                  <a:schemeClr val="tx2"/>
                </a:solidFill>
              </a:rPr>
              <a:t>The USA and European subsidies represent only 0.5 % of their GNP</a:t>
            </a:r>
          </a:p>
          <a:p>
            <a:pPr marL="0" indent="0" algn="just">
              <a:buNone/>
            </a:pPr>
            <a:endParaRPr lang="en-US" sz="1000" dirty="0" smtClean="0">
              <a:solidFill>
                <a:schemeClr val="tx2"/>
              </a:solidFill>
            </a:endParaRPr>
          </a:p>
          <a:p>
            <a:pPr algn="just">
              <a:buFont typeface="Arial" pitchFamily="34" charset="0"/>
              <a:buChar char="•"/>
            </a:pPr>
            <a:r>
              <a:rPr lang="en-US" sz="1800" dirty="0" smtClean="0">
                <a:solidFill>
                  <a:schemeClr val="tx2"/>
                </a:solidFill>
              </a:rPr>
              <a:t>We cannot blame the industrialized nations for subsidizing their agriculture, as long as it is targeting self sufficiency</a:t>
            </a:r>
          </a:p>
          <a:p>
            <a:pPr marL="0" indent="0" algn="just">
              <a:buNone/>
            </a:pPr>
            <a:endParaRPr lang="en-US" sz="1000" dirty="0" smtClean="0">
              <a:solidFill>
                <a:schemeClr val="tx2"/>
              </a:solidFill>
            </a:endParaRPr>
          </a:p>
          <a:p>
            <a:pPr algn="just">
              <a:buFont typeface="Arial" pitchFamily="34" charset="0"/>
              <a:buChar char="•"/>
            </a:pPr>
            <a:r>
              <a:rPr lang="en-US" sz="1800" dirty="0" smtClean="0">
                <a:solidFill>
                  <a:schemeClr val="tx2"/>
                </a:solidFill>
              </a:rPr>
              <a:t>Subsidy Policy has encouraged investment in agriculture and created self sufficiency and exports in spite of its violation to WTO resolutions. However, it provided self sufficiency and food safety</a:t>
            </a:r>
          </a:p>
          <a:p>
            <a:pPr algn="just">
              <a:buNone/>
            </a:pPr>
            <a:endParaRPr lang="en-US" sz="1000" dirty="0" smtClean="0">
              <a:solidFill>
                <a:schemeClr val="tx2"/>
              </a:solidFill>
            </a:endParaRPr>
          </a:p>
          <a:p>
            <a:pPr algn="just">
              <a:buFont typeface="Arial" pitchFamily="34" charset="0"/>
              <a:buChar char="•"/>
            </a:pPr>
            <a:r>
              <a:rPr lang="en-US" sz="1800" dirty="0" smtClean="0">
                <a:solidFill>
                  <a:schemeClr val="tx2"/>
                </a:solidFill>
              </a:rPr>
              <a:t>Certain industrialized countries resort to protection as well:</a:t>
            </a:r>
          </a:p>
          <a:p>
            <a:pPr lvl="1" algn="just">
              <a:buFont typeface="Calibri" pitchFamily="34" charset="0"/>
              <a:buChar char="‐"/>
            </a:pPr>
            <a:r>
              <a:rPr lang="en-US" sz="1800" dirty="0" smtClean="0">
                <a:solidFill>
                  <a:schemeClr val="tx2"/>
                </a:solidFill>
              </a:rPr>
              <a:t>Canada imposes very high tariffs on imports of dairy, poultry and meat even from USA in spite of NAFTA agreement with USA and Mexico</a:t>
            </a:r>
          </a:p>
          <a:p>
            <a:pPr lvl="1" algn="just">
              <a:buFont typeface="Calibri" pitchFamily="34" charset="0"/>
              <a:buChar char="‐"/>
            </a:pPr>
            <a:r>
              <a:rPr lang="en-US" sz="1800" dirty="0" smtClean="0">
                <a:solidFill>
                  <a:schemeClr val="tx2"/>
                </a:solidFill>
              </a:rPr>
              <a:t>Japan prevents imports of rice and limits imports of red meat</a:t>
            </a:r>
          </a:p>
          <a:p>
            <a:pPr lvl="1" algn="just">
              <a:buFont typeface="Calibri" pitchFamily="34" charset="0"/>
              <a:buChar char="‐"/>
            </a:pPr>
            <a:r>
              <a:rPr lang="en-US" sz="1800" dirty="0" smtClean="0">
                <a:solidFill>
                  <a:schemeClr val="tx2"/>
                </a:solidFill>
              </a:rPr>
              <a:t>Very strict quality standards are imposed</a:t>
            </a:r>
          </a:p>
          <a:p>
            <a:pPr lvl="1" algn="just">
              <a:buFont typeface="Calibri" pitchFamily="34" charset="0"/>
              <a:buChar char="‐"/>
            </a:pPr>
            <a:r>
              <a:rPr lang="en-US" sz="1800" dirty="0" smtClean="0">
                <a:solidFill>
                  <a:schemeClr val="tx2"/>
                </a:solidFill>
              </a:rPr>
              <a:t>USA prevents imports of all fresh or freshly frozen poultry meat</a:t>
            </a:r>
          </a:p>
          <a:p>
            <a:pPr algn="just">
              <a:buNone/>
            </a:pPr>
            <a:endParaRPr lang="en-US" sz="1000" dirty="0" smtClean="0">
              <a:solidFill>
                <a:schemeClr val="tx2"/>
              </a:solidFill>
            </a:endParaRPr>
          </a:p>
          <a:p>
            <a:pPr algn="just">
              <a:buFont typeface="Arial" pitchFamily="34" charset="0"/>
              <a:buChar char="•"/>
            </a:pPr>
            <a:r>
              <a:rPr lang="en-US" sz="1800" dirty="0" smtClean="0">
                <a:solidFill>
                  <a:schemeClr val="tx2"/>
                </a:solidFill>
              </a:rPr>
              <a:t>Most under-developed and developing countries cannot subsidize</a:t>
            </a:r>
          </a:p>
          <a:p>
            <a:pPr algn="just">
              <a:buNone/>
            </a:pPr>
            <a:endParaRPr lang="en-US" sz="1800" dirty="0" smtClean="0">
              <a:solidFill>
                <a:schemeClr val="tx2"/>
              </a:solidFill>
            </a:endParaRPr>
          </a:p>
          <a:p>
            <a:pPr algn="just">
              <a:buNone/>
            </a:pPr>
            <a:endParaRPr lang="en-US" sz="1800" dirty="0">
              <a:solidFill>
                <a:schemeClr val="tx2"/>
              </a:solidFill>
            </a:endParaRPr>
          </a:p>
        </p:txBody>
      </p:sp>
      <p:sp>
        <p:nvSpPr>
          <p:cNvPr id="2" name="Slide Number Placeholder 1"/>
          <p:cNvSpPr>
            <a:spLocks noGrp="1"/>
          </p:cNvSpPr>
          <p:nvPr>
            <p:ph type="sldNum" sz="quarter" idx="12"/>
          </p:nvPr>
        </p:nvSpPr>
        <p:spPr/>
        <p:txBody>
          <a:bodyPr/>
          <a:lstStyle/>
          <a:p>
            <a:fld id="{4355FB9E-2270-4246-A63E-83E2053C50B8}" type="slidenum">
              <a:rPr lang="en-US" smtClean="0"/>
              <a:pPr/>
              <a:t>5</a:t>
            </a:fld>
            <a:endParaRPr lang="en-US"/>
          </a:p>
        </p:txBody>
      </p:sp>
    </p:spTree>
    <p:extLst>
      <p:ext uri="{BB962C8B-B14F-4D97-AF65-F5344CB8AC3E}">
        <p14:creationId xmlns:p14="http://schemas.microsoft.com/office/powerpoint/2010/main" val="346805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BCC94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BCC94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BCC945"/>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BCC945"/>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subTnLst>
                                    <p:animClr clrSpc="rgb" dir="cw">
                                      <p:cBhvr override="childStyle">
                                        <p:cTn dur="1" fill="hold" display="0" masterRel="nextClick" afterEffect="1"/>
                                        <p:tgtEl>
                                          <p:spTgt spid="9">
                                            <p:txEl>
                                              <p:pRg st="6" end="6"/>
                                            </p:txEl>
                                          </p:spTgt>
                                        </p:tgtEl>
                                        <p:attrNameLst>
                                          <p:attrName>ppt_c</p:attrName>
                                        </p:attrNameLst>
                                      </p:cBhvr>
                                      <p:to>
                                        <a:srgbClr val="BCC945"/>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2000"/>
                                        <p:tgtEl>
                                          <p:spTgt spid="9">
                                            <p:txEl>
                                              <p:pRg st="7" end="7"/>
                                            </p:txEl>
                                          </p:spTgt>
                                        </p:tgtEl>
                                      </p:cBhvr>
                                    </p:animEffect>
                                  </p:childTnLst>
                                  <p:subTnLst>
                                    <p:animClr clrSpc="rgb" dir="cw">
                                      <p:cBhvr override="childStyle">
                                        <p:cTn dur="1" fill="hold" display="0" masterRel="nextClick" afterEffect="1"/>
                                        <p:tgtEl>
                                          <p:spTgt spid="9">
                                            <p:txEl>
                                              <p:pRg st="7" end="7"/>
                                            </p:txEl>
                                          </p:spTgt>
                                        </p:tgtEl>
                                        <p:attrNameLst>
                                          <p:attrName>ppt_c</p:attrName>
                                        </p:attrNameLst>
                                      </p:cBhvr>
                                      <p:to>
                                        <a:srgbClr val="BCC945"/>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2000"/>
                                        <p:tgtEl>
                                          <p:spTgt spid="9">
                                            <p:txEl>
                                              <p:pRg st="8" end="8"/>
                                            </p:txEl>
                                          </p:spTgt>
                                        </p:tgtEl>
                                      </p:cBhvr>
                                    </p:animEffect>
                                  </p:childTnLst>
                                  <p:subTnLst>
                                    <p:animClr clrSpc="rgb" dir="cw">
                                      <p:cBhvr override="childStyle">
                                        <p:cTn dur="1" fill="hold" display="0" masterRel="nextClick" afterEffect="1"/>
                                        <p:tgtEl>
                                          <p:spTgt spid="9">
                                            <p:txEl>
                                              <p:pRg st="8" end="8"/>
                                            </p:txEl>
                                          </p:spTgt>
                                        </p:tgtEl>
                                        <p:attrNameLst>
                                          <p:attrName>ppt_c</p:attrName>
                                        </p:attrNameLst>
                                      </p:cBhvr>
                                      <p:to>
                                        <a:srgbClr val="BCC945"/>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fade">
                                      <p:cBhvr>
                                        <p:cTn id="42" dur="2000"/>
                                        <p:tgtEl>
                                          <p:spTgt spid="9">
                                            <p:txEl>
                                              <p:pRg st="9" end="9"/>
                                            </p:txEl>
                                          </p:spTgt>
                                        </p:tgtEl>
                                      </p:cBhvr>
                                    </p:animEffect>
                                  </p:childTnLst>
                                  <p:subTnLst>
                                    <p:animClr clrSpc="rgb" dir="cw">
                                      <p:cBhvr override="childStyle">
                                        <p:cTn dur="1" fill="hold" display="0" masterRel="nextClick" afterEffect="1"/>
                                        <p:tgtEl>
                                          <p:spTgt spid="9">
                                            <p:txEl>
                                              <p:pRg st="9" end="9"/>
                                            </p:txEl>
                                          </p:spTgt>
                                        </p:tgtEl>
                                        <p:attrNameLst>
                                          <p:attrName>ppt_c</p:attrName>
                                        </p:attrNameLst>
                                      </p:cBhvr>
                                      <p:to>
                                        <a:srgbClr val="BCC945"/>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Effect transition="in" filter="fade">
                                      <p:cBhvr>
                                        <p:cTn id="47" dur="2000"/>
                                        <p:tgtEl>
                                          <p:spTgt spid="9">
                                            <p:txEl>
                                              <p:pRg st="10" end="10"/>
                                            </p:txEl>
                                          </p:spTgt>
                                        </p:tgtEl>
                                      </p:cBhvr>
                                    </p:animEffect>
                                  </p:childTnLst>
                                  <p:subTnLst>
                                    <p:animClr clrSpc="rgb" dir="cw">
                                      <p:cBhvr override="childStyle">
                                        <p:cTn dur="1" fill="hold" display="0" masterRel="nextClick" afterEffect="1"/>
                                        <p:tgtEl>
                                          <p:spTgt spid="9">
                                            <p:txEl>
                                              <p:pRg st="10" end="10"/>
                                            </p:txEl>
                                          </p:spTgt>
                                        </p:tgtEl>
                                        <p:attrNameLst>
                                          <p:attrName>ppt_c</p:attrName>
                                        </p:attrNameLst>
                                      </p:cBhvr>
                                      <p:to>
                                        <a:srgbClr val="BCC945"/>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12" end="12"/>
                                            </p:txEl>
                                          </p:spTgt>
                                        </p:tgtEl>
                                        <p:attrNameLst>
                                          <p:attrName>style.visibility</p:attrName>
                                        </p:attrNameLst>
                                      </p:cBhvr>
                                      <p:to>
                                        <p:strVal val="visible"/>
                                      </p:to>
                                    </p:set>
                                    <p:animEffect transition="in" filter="fade">
                                      <p:cBhvr>
                                        <p:cTn id="52" dur="2000"/>
                                        <p:tgtEl>
                                          <p:spTgt spid="9">
                                            <p:txEl>
                                              <p:pRg st="12" end="12"/>
                                            </p:txEl>
                                          </p:spTgt>
                                        </p:tgtEl>
                                      </p:cBhvr>
                                    </p:animEffect>
                                  </p:childTnLst>
                                  <p:subTnLst>
                                    <p:animClr clrSpc="rgb" dir="cw">
                                      <p:cBhvr override="childStyle">
                                        <p:cTn dur="1" fill="hold" display="0" masterRel="nextClick" afterEffect="1"/>
                                        <p:tgtEl>
                                          <p:spTgt spid="9">
                                            <p:txEl>
                                              <p:pRg st="12" end="12"/>
                                            </p:txEl>
                                          </p:spTgt>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p:txBody>
          <a:bodyPr>
            <a:normAutofit/>
          </a:bodyPr>
          <a:lstStyle/>
          <a:p>
            <a:r>
              <a:rPr lang="en-US" sz="4000" b="1" dirty="0" smtClean="0">
                <a:solidFill>
                  <a:schemeClr val="tx2"/>
                </a:solidFill>
              </a:rPr>
              <a:t>Protection &amp; Subsidy vs. Open Trade</a:t>
            </a:r>
            <a:endParaRPr lang="en-US" sz="4000" b="1" dirty="0">
              <a:solidFill>
                <a:schemeClr val="tx2"/>
              </a:solidFill>
            </a:endParaRPr>
          </a:p>
        </p:txBody>
      </p:sp>
      <p:sp>
        <p:nvSpPr>
          <p:cNvPr id="9" name="Content Placeholder 2"/>
          <p:cNvSpPr>
            <a:spLocks noGrp="1"/>
          </p:cNvSpPr>
          <p:nvPr>
            <p:ph idx="1"/>
          </p:nvPr>
        </p:nvSpPr>
        <p:spPr/>
        <p:txBody>
          <a:bodyPr>
            <a:normAutofit/>
          </a:bodyPr>
          <a:lstStyle/>
          <a:p>
            <a:pPr algn="just">
              <a:buFont typeface="Arial" pitchFamily="34" charset="0"/>
              <a:buChar char="•"/>
            </a:pPr>
            <a:r>
              <a:rPr lang="en-US" sz="2200" dirty="0" smtClean="0">
                <a:solidFill>
                  <a:schemeClr val="tx2"/>
                </a:solidFill>
              </a:rPr>
              <a:t>Certain Arab countries subsidize agriculture and poultry such as Saudi Arabia</a:t>
            </a:r>
          </a:p>
          <a:p>
            <a:pPr marL="0" indent="0" algn="just">
              <a:buNone/>
            </a:pPr>
            <a:endParaRPr lang="en-US" sz="1000" dirty="0" smtClean="0">
              <a:solidFill>
                <a:schemeClr val="tx2"/>
              </a:solidFill>
            </a:endParaRPr>
          </a:p>
          <a:p>
            <a:pPr algn="just">
              <a:buFont typeface="Arial" pitchFamily="34" charset="0"/>
              <a:buChar char="•"/>
            </a:pPr>
            <a:r>
              <a:rPr lang="en-US" sz="2200" dirty="0" smtClean="0">
                <a:solidFill>
                  <a:schemeClr val="tx2"/>
                </a:solidFill>
              </a:rPr>
              <a:t>Most of Arab countries protect their agriculture not at the requested level</a:t>
            </a:r>
          </a:p>
          <a:p>
            <a:pPr marL="0" indent="0" algn="just">
              <a:buNone/>
            </a:pPr>
            <a:endParaRPr lang="en-US" sz="1000" dirty="0">
              <a:solidFill>
                <a:schemeClr val="tx2"/>
              </a:solidFill>
            </a:endParaRPr>
          </a:p>
          <a:p>
            <a:pPr algn="just">
              <a:buFont typeface="Arial" pitchFamily="34" charset="0"/>
              <a:buChar char="•"/>
            </a:pPr>
            <a:r>
              <a:rPr lang="en-US" sz="2200" dirty="0" smtClean="0">
                <a:solidFill>
                  <a:schemeClr val="tx2"/>
                </a:solidFill>
              </a:rPr>
              <a:t>Turkey applies protectionist measures to prevent import of poultry meat</a:t>
            </a:r>
          </a:p>
          <a:p>
            <a:pPr marL="0" indent="0" algn="just">
              <a:buNone/>
            </a:pPr>
            <a:endParaRPr lang="en-US" sz="1000" dirty="0" smtClean="0">
              <a:solidFill>
                <a:schemeClr val="tx2"/>
              </a:solidFill>
            </a:endParaRPr>
          </a:p>
          <a:p>
            <a:pPr algn="just">
              <a:buFont typeface="Arial" pitchFamily="34" charset="0"/>
              <a:buChar char="•"/>
            </a:pPr>
            <a:r>
              <a:rPr lang="en-US" sz="2200" dirty="0" smtClean="0">
                <a:solidFill>
                  <a:schemeClr val="tx2"/>
                </a:solidFill>
              </a:rPr>
              <a:t>The ME and African countries should adopt the protectionist policy towards its poultry production</a:t>
            </a:r>
          </a:p>
          <a:p>
            <a:pPr marL="0" indent="0" algn="just">
              <a:buNone/>
            </a:pPr>
            <a:endParaRPr lang="en-US" sz="1000" dirty="0" smtClean="0">
              <a:solidFill>
                <a:schemeClr val="tx2"/>
              </a:solidFill>
            </a:endParaRPr>
          </a:p>
          <a:p>
            <a:pPr algn="just">
              <a:buFont typeface="Arial" pitchFamily="34" charset="0"/>
              <a:buChar char="•"/>
            </a:pPr>
            <a:r>
              <a:rPr lang="en-US" sz="2200" dirty="0" smtClean="0">
                <a:solidFill>
                  <a:schemeClr val="tx2"/>
                </a:solidFill>
              </a:rPr>
              <a:t>WTO approves protection but not direct subsidy</a:t>
            </a:r>
          </a:p>
          <a:p>
            <a:pPr algn="just">
              <a:buNone/>
            </a:pPr>
            <a:endParaRPr lang="en-US" sz="2200" dirty="0" smtClean="0">
              <a:solidFill>
                <a:schemeClr val="tx2"/>
              </a:solidFill>
            </a:endParaRPr>
          </a:p>
          <a:p>
            <a:pPr algn="just">
              <a:buNone/>
            </a:pPr>
            <a:endParaRPr lang="en-US" sz="2200" dirty="0">
              <a:solidFill>
                <a:schemeClr val="tx2"/>
              </a:solidFill>
            </a:endParaRPr>
          </a:p>
        </p:txBody>
      </p:sp>
      <p:sp>
        <p:nvSpPr>
          <p:cNvPr id="2" name="Slide Number Placeholder 1"/>
          <p:cNvSpPr>
            <a:spLocks noGrp="1"/>
          </p:cNvSpPr>
          <p:nvPr>
            <p:ph type="sldNum" sz="quarter" idx="12"/>
          </p:nvPr>
        </p:nvSpPr>
        <p:spPr/>
        <p:txBody>
          <a:bodyPr/>
          <a:lstStyle/>
          <a:p>
            <a:fld id="{4355FB9E-2270-4246-A63E-83E2053C50B8}" type="slidenum">
              <a:rPr lang="en-US" smtClean="0"/>
              <a:pPr/>
              <a:t>6</a:t>
            </a:fld>
            <a:endParaRPr lang="en-US"/>
          </a:p>
        </p:txBody>
      </p:sp>
    </p:spTree>
    <p:extLst>
      <p:ext uri="{BB962C8B-B14F-4D97-AF65-F5344CB8AC3E}">
        <p14:creationId xmlns:p14="http://schemas.microsoft.com/office/powerpoint/2010/main" val="120548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BCC94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BCC94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BCC945"/>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BCC945"/>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subTnLst>
                                    <p:animClr clrSpc="rgb" dir="cw">
                                      <p:cBhvr override="childStyle">
                                        <p:cTn dur="1" fill="hold" display="0" masterRel="nextClick" afterEffect="1"/>
                                        <p:tgtEl>
                                          <p:spTgt spid="9">
                                            <p:txEl>
                                              <p:pRg st="6" end="6"/>
                                            </p:txEl>
                                          </p:spTgt>
                                        </p:tgtEl>
                                        <p:attrNameLst>
                                          <p:attrName>ppt_c</p:attrName>
                                        </p:attrNameLst>
                                      </p:cBhvr>
                                      <p:to>
                                        <a:srgbClr val="BCC945"/>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500"/>
                                        <p:tgtEl>
                                          <p:spTgt spid="9">
                                            <p:txEl>
                                              <p:pRg st="8" end="8"/>
                                            </p:txEl>
                                          </p:spTgt>
                                        </p:tgtEl>
                                      </p:cBhvr>
                                    </p:animEffect>
                                  </p:childTnLst>
                                  <p:subTnLst>
                                    <p:animClr clrSpc="rgb" dir="cw">
                                      <p:cBhvr override="childStyle">
                                        <p:cTn dur="1" fill="hold" display="0" masterRel="nextClick" afterEffect="1"/>
                                        <p:tgtEl>
                                          <p:spTgt spid="9">
                                            <p:txEl>
                                              <p:pRg st="8" end="8"/>
                                            </p:txEl>
                                          </p:spTgt>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306978"/>
            <a:ext cx="1069827" cy="45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43998" y="6283035"/>
            <a:ext cx="4648200" cy="477054"/>
          </a:xfrm>
          <a:prstGeom prst="rect">
            <a:avLst/>
          </a:prstGeom>
        </p:spPr>
        <p:txBody>
          <a:bodyPr wrap="square">
            <a:spAutoFit/>
          </a:bodyPr>
          <a:lstStyle/>
          <a:p>
            <a:r>
              <a:rPr lang="en-US" sz="1200" b="1" dirty="0" smtClean="0">
                <a:solidFill>
                  <a:schemeClr val="tx2">
                    <a:lumMod val="75000"/>
                  </a:schemeClr>
                </a:solidFill>
              </a:rPr>
              <a:t>16 - 17 March 2015 </a:t>
            </a:r>
            <a:r>
              <a:rPr lang="en-US" sz="1400" b="1" dirty="0" smtClean="0">
                <a:solidFill>
                  <a:schemeClr val="accent6">
                    <a:lumMod val="75000"/>
                  </a:schemeClr>
                </a:solidFill>
              </a:rPr>
              <a:t>|</a:t>
            </a:r>
            <a:r>
              <a:rPr lang="en-US" sz="1200" dirty="0" smtClean="0"/>
              <a:t> </a:t>
            </a:r>
            <a:r>
              <a:rPr lang="en-US" sz="1200" b="1" dirty="0" smtClean="0">
                <a:solidFill>
                  <a:schemeClr val="tx2">
                    <a:lumMod val="75000"/>
                  </a:schemeClr>
                </a:solidFill>
              </a:rPr>
              <a:t>Saeed Hall 2</a:t>
            </a:r>
            <a:r>
              <a:rPr lang="en-US" sz="1200" b="1" dirty="0" smtClean="0">
                <a:solidFill>
                  <a:schemeClr val="accent3"/>
                </a:solidFill>
              </a:rPr>
              <a:t> </a:t>
            </a:r>
            <a:r>
              <a:rPr lang="en-US" sz="1400" b="1" dirty="0" smtClean="0">
                <a:solidFill>
                  <a:schemeClr val="accent3"/>
                </a:solidFill>
              </a:rPr>
              <a:t>|</a:t>
            </a:r>
            <a:r>
              <a:rPr lang="en-US" sz="1200" dirty="0" smtClean="0">
                <a:solidFill>
                  <a:schemeClr val="accent3"/>
                </a:solidFill>
              </a:rPr>
              <a:t> </a:t>
            </a:r>
            <a:r>
              <a:rPr lang="en-US" sz="1200" b="1" dirty="0" smtClean="0">
                <a:solidFill>
                  <a:schemeClr val="tx2">
                    <a:lumMod val="75000"/>
                  </a:schemeClr>
                </a:solidFill>
              </a:rPr>
              <a:t>Dubai, UAE</a:t>
            </a:r>
          </a:p>
          <a:p>
            <a:r>
              <a:rPr lang="en-US" sz="1100" b="1" dirty="0" smtClean="0"/>
              <a:t>Dubai World Trade Centre </a:t>
            </a:r>
            <a:endParaRPr lang="en-US" sz="1100" b="1" dirty="0"/>
          </a:p>
        </p:txBody>
      </p:sp>
      <p:cxnSp>
        <p:nvCxnSpPr>
          <p:cNvPr id="7" name="Straight Connector 6"/>
          <p:cNvCxnSpPr/>
          <p:nvPr/>
        </p:nvCxnSpPr>
        <p:spPr>
          <a:xfrm>
            <a:off x="0" y="6248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0" y="152400"/>
            <a:ext cx="9144000" cy="1143000"/>
          </a:xfrm>
        </p:spPr>
        <p:txBody>
          <a:bodyPr>
            <a:normAutofit/>
          </a:bodyPr>
          <a:lstStyle/>
          <a:p>
            <a:r>
              <a:rPr lang="en-US" sz="4000" b="1" dirty="0" smtClean="0">
                <a:solidFill>
                  <a:schemeClr val="tx2"/>
                </a:solidFill>
              </a:rPr>
              <a:t>Protection &amp; Subsidy vs. Open Trade </a:t>
            </a:r>
            <a:r>
              <a:rPr lang="en-US" sz="2400" b="1" dirty="0" smtClean="0">
                <a:solidFill>
                  <a:schemeClr val="tx2"/>
                </a:solidFill>
              </a:rPr>
              <a:t>(Cont.)</a:t>
            </a:r>
            <a:endParaRPr lang="en-US" sz="2400" b="1" dirty="0">
              <a:solidFill>
                <a:schemeClr val="tx2"/>
              </a:solidFill>
            </a:endParaRPr>
          </a:p>
        </p:txBody>
      </p:sp>
      <p:sp>
        <p:nvSpPr>
          <p:cNvPr id="9" name="Content Placeholder 2"/>
          <p:cNvSpPr>
            <a:spLocks noGrp="1"/>
          </p:cNvSpPr>
          <p:nvPr>
            <p:ph idx="1"/>
          </p:nvPr>
        </p:nvSpPr>
        <p:spPr>
          <a:xfrm>
            <a:off x="457200" y="1219200"/>
            <a:ext cx="8229600" cy="4876800"/>
          </a:xfrm>
        </p:spPr>
        <p:txBody>
          <a:bodyPr>
            <a:noAutofit/>
          </a:bodyPr>
          <a:lstStyle/>
          <a:p>
            <a:pPr algn="just">
              <a:buFont typeface="Arial" pitchFamily="34" charset="0"/>
              <a:buChar char="•"/>
            </a:pPr>
            <a:r>
              <a:rPr lang="en-US" sz="2200" dirty="0" smtClean="0">
                <a:solidFill>
                  <a:schemeClr val="tx2"/>
                </a:solidFill>
              </a:rPr>
              <a:t>WTO members have failed so far to sign free trade agreements on agricultural products</a:t>
            </a:r>
          </a:p>
          <a:p>
            <a:pPr marL="0" indent="0" algn="just">
              <a:buNone/>
            </a:pPr>
            <a:endParaRPr lang="en-US" sz="1000" dirty="0" smtClean="0">
              <a:solidFill>
                <a:schemeClr val="tx2"/>
              </a:solidFill>
            </a:endParaRPr>
          </a:p>
          <a:p>
            <a:pPr algn="just"/>
            <a:r>
              <a:rPr lang="en-US" sz="2200" dirty="0" smtClean="0">
                <a:solidFill>
                  <a:schemeClr val="tx2"/>
                </a:solidFill>
              </a:rPr>
              <a:t>WTO is but another arm of imperialism, when it comes to imposing subsidized products on another country</a:t>
            </a:r>
          </a:p>
          <a:p>
            <a:pPr marL="0" indent="0" algn="just">
              <a:buNone/>
            </a:pPr>
            <a:endParaRPr lang="en-US" sz="1000" dirty="0" smtClean="0">
              <a:solidFill>
                <a:schemeClr val="tx2"/>
              </a:solidFill>
            </a:endParaRPr>
          </a:p>
          <a:p>
            <a:pPr algn="just">
              <a:buFont typeface="Arial" pitchFamily="34" charset="0"/>
              <a:buChar char="•"/>
            </a:pPr>
            <a:r>
              <a:rPr lang="en-US" sz="2200" dirty="0" smtClean="0">
                <a:solidFill>
                  <a:schemeClr val="tx2"/>
                </a:solidFill>
              </a:rPr>
              <a:t>Increase in world population will limit food exports</a:t>
            </a:r>
          </a:p>
          <a:p>
            <a:pPr marL="0" indent="0" algn="just">
              <a:buNone/>
            </a:pPr>
            <a:endParaRPr lang="en-US" sz="1000" dirty="0" smtClean="0">
              <a:solidFill>
                <a:schemeClr val="tx2"/>
              </a:solidFill>
            </a:endParaRPr>
          </a:p>
          <a:p>
            <a:pPr algn="just">
              <a:buFont typeface="Arial" pitchFamily="34" charset="0"/>
              <a:buChar char="•"/>
            </a:pPr>
            <a:r>
              <a:rPr lang="en-US" sz="2200" dirty="0" smtClean="0">
                <a:solidFill>
                  <a:schemeClr val="tx2"/>
                </a:solidFill>
              </a:rPr>
              <a:t>Most Arab countries have wrongly resorted to open trade policies of agricultural and food products, especially that no free trade agreements for agricultural and food products have been finalized between member states up to now</a:t>
            </a:r>
          </a:p>
          <a:p>
            <a:pPr marL="0" indent="0" algn="just">
              <a:buNone/>
            </a:pPr>
            <a:endParaRPr lang="en-US" sz="1000" dirty="0" smtClean="0">
              <a:solidFill>
                <a:schemeClr val="tx2"/>
              </a:solidFill>
            </a:endParaRPr>
          </a:p>
          <a:p>
            <a:pPr algn="just">
              <a:buFont typeface="Arial" pitchFamily="34" charset="0"/>
              <a:buChar char="•"/>
            </a:pPr>
            <a:r>
              <a:rPr lang="en-US" sz="2200" dirty="0" smtClean="0">
                <a:solidFill>
                  <a:schemeClr val="tx2"/>
                </a:solidFill>
              </a:rPr>
              <a:t>My estimates of future poultry meat production in the Arab World in light of open trade policies</a:t>
            </a:r>
          </a:p>
          <a:p>
            <a:pPr algn="just">
              <a:buNone/>
            </a:pPr>
            <a:endParaRPr lang="en-US" sz="2200" dirty="0">
              <a:solidFill>
                <a:schemeClr val="tx2"/>
              </a:solidFill>
            </a:endParaRPr>
          </a:p>
        </p:txBody>
      </p:sp>
      <p:sp>
        <p:nvSpPr>
          <p:cNvPr id="2" name="Slide Number Placeholder 1"/>
          <p:cNvSpPr>
            <a:spLocks noGrp="1"/>
          </p:cNvSpPr>
          <p:nvPr>
            <p:ph type="sldNum" sz="quarter" idx="12"/>
          </p:nvPr>
        </p:nvSpPr>
        <p:spPr/>
        <p:txBody>
          <a:bodyPr/>
          <a:lstStyle/>
          <a:p>
            <a:fld id="{4355FB9E-2270-4246-A63E-83E2053C50B8}" type="slidenum">
              <a:rPr lang="en-US" smtClean="0"/>
              <a:pPr/>
              <a:t>7</a:t>
            </a:fld>
            <a:endParaRPr lang="en-US"/>
          </a:p>
        </p:txBody>
      </p:sp>
    </p:spTree>
    <p:extLst>
      <p:ext uri="{BB962C8B-B14F-4D97-AF65-F5344CB8AC3E}">
        <p14:creationId xmlns:p14="http://schemas.microsoft.com/office/powerpoint/2010/main" val="38660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BCC945"/>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BCC945"/>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BCC945"/>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BCC945"/>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subTnLst>
                                    <p:animClr clrSpc="rgb" dir="cw">
                                      <p:cBhvr override="childStyle">
                                        <p:cTn dur="1" fill="hold" display="0" masterRel="nextClick" afterEffect="1"/>
                                        <p:tgtEl>
                                          <p:spTgt spid="9">
                                            <p:txEl>
                                              <p:pRg st="6" end="6"/>
                                            </p:txEl>
                                          </p:spTgt>
                                        </p:tgtEl>
                                        <p:attrNameLst>
                                          <p:attrName>ppt_c</p:attrName>
                                        </p:attrNameLst>
                                      </p:cBhvr>
                                      <p:to>
                                        <a:srgbClr val="BCC945"/>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500"/>
                                        <p:tgtEl>
                                          <p:spTgt spid="9">
                                            <p:txEl>
                                              <p:pRg st="8" end="8"/>
                                            </p:txEl>
                                          </p:spTgt>
                                        </p:tgtEl>
                                      </p:cBhvr>
                                    </p:animEffect>
                                  </p:childTnLst>
                                  <p:subTnLst>
                                    <p:animClr clrSpc="rgb" dir="cw">
                                      <p:cBhvr override="childStyle">
                                        <p:cTn dur="1" fill="hold" display="0" masterRel="nextClick" afterEffect="1"/>
                                        <p:tgtEl>
                                          <p:spTgt spid="9">
                                            <p:txEl>
                                              <p:pRg st="8" end="8"/>
                                            </p:txEl>
                                          </p:spTgt>
                                        </p:tgtEl>
                                        <p:attrNameLst>
                                          <p:attrName>ppt_c</p:attrName>
                                        </p:attrNameLst>
                                      </p:cBhvr>
                                      <p:to>
                                        <a:srgbClr val="BCC94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0257"/>
            <a:ext cx="8229600" cy="821364"/>
          </a:xfrm>
        </p:spPr>
        <p:txBody>
          <a:bodyPr>
            <a:normAutofit fontScale="90000"/>
          </a:bodyPr>
          <a:lstStyle/>
          <a:p>
            <a:r>
              <a:rPr lang="en-US" sz="3600" b="1" dirty="0" smtClean="0">
                <a:solidFill>
                  <a:schemeClr val="tx2"/>
                </a:solidFill>
                <a:ea typeface="Georgia" pitchFamily="18" charset="0"/>
                <a:cs typeface="Georgia" pitchFamily="18" charset="0"/>
              </a:rPr>
              <a:t>POULTRY MEAT PRODUCTION </a:t>
            </a:r>
            <a:br>
              <a:rPr lang="en-US" sz="3600" b="1" dirty="0" smtClean="0">
                <a:solidFill>
                  <a:schemeClr val="tx2"/>
                </a:solidFill>
                <a:ea typeface="Georgia" pitchFamily="18" charset="0"/>
                <a:cs typeface="Georgia" pitchFamily="18" charset="0"/>
              </a:rPr>
            </a:br>
            <a:r>
              <a:rPr lang="en-US" sz="3600" b="1" dirty="0" smtClean="0">
                <a:solidFill>
                  <a:schemeClr val="tx2"/>
                </a:solidFill>
                <a:ea typeface="Georgia" pitchFamily="18" charset="0"/>
                <a:cs typeface="Georgia" pitchFamily="18" charset="0"/>
              </a:rPr>
              <a:t>IN THE ARAB WORLD</a:t>
            </a:r>
          </a:p>
        </p:txBody>
      </p:sp>
      <p:graphicFrame>
        <p:nvGraphicFramePr>
          <p:cNvPr id="3" name="Table 2"/>
          <p:cNvGraphicFramePr>
            <a:graphicFrameLocks noGrp="1"/>
          </p:cNvGraphicFramePr>
          <p:nvPr>
            <p:extLst>
              <p:ext uri="{D42A27DB-BD31-4B8C-83A1-F6EECF244321}">
                <p14:modId xmlns:p14="http://schemas.microsoft.com/office/powerpoint/2010/main" val="2343393913"/>
              </p:ext>
            </p:extLst>
          </p:nvPr>
        </p:nvGraphicFramePr>
        <p:xfrm>
          <a:off x="228600" y="990600"/>
          <a:ext cx="8631382" cy="5730240"/>
        </p:xfrm>
        <a:graphic>
          <a:graphicData uri="http://schemas.openxmlformats.org/drawingml/2006/table">
            <a:tbl>
              <a:tblPr firstRow="1" firstCol="1" bandRow="1">
                <a:tableStyleId>{69CF1AB2-1976-4502-BF36-3FF5EA218861}</a:tableStyleId>
              </a:tblPr>
              <a:tblGrid>
                <a:gridCol w="2560067"/>
                <a:gridCol w="1765982"/>
                <a:gridCol w="1363759"/>
                <a:gridCol w="1608889"/>
                <a:gridCol w="1332685"/>
              </a:tblGrid>
              <a:tr h="190152">
                <a:tc rowSpan="2">
                  <a:txBody>
                    <a:bodyPr/>
                    <a:lstStyle/>
                    <a:p>
                      <a:pPr marL="0" marR="0" algn="ctr" rtl="0">
                        <a:spcBef>
                          <a:spcPts val="0"/>
                        </a:spcBef>
                        <a:spcAft>
                          <a:spcPts val="0"/>
                        </a:spcAft>
                      </a:pPr>
                      <a:r>
                        <a:rPr lang="en-US" sz="1400" dirty="0">
                          <a:effectLst/>
                        </a:rPr>
                        <a:t>Country</a:t>
                      </a:r>
                      <a:endParaRPr lang="en-US" sz="1400" dirty="0">
                        <a:effectLst/>
                        <a:latin typeface="+mn-lt"/>
                        <a:ea typeface="Times New Roman"/>
                      </a:endParaRPr>
                    </a:p>
                  </a:txBody>
                  <a:tcPr marL="40846" marR="40846" marT="0" marB="0" anchor="ctr"/>
                </a:tc>
                <a:tc gridSpan="2">
                  <a:txBody>
                    <a:bodyPr/>
                    <a:lstStyle/>
                    <a:p>
                      <a:pPr marL="0" marR="0" algn="ctr" rtl="0">
                        <a:spcBef>
                          <a:spcPts val="0"/>
                        </a:spcBef>
                        <a:spcAft>
                          <a:spcPts val="0"/>
                        </a:spcAft>
                      </a:pPr>
                      <a:r>
                        <a:rPr lang="en-US" sz="1400" dirty="0">
                          <a:effectLst/>
                        </a:rPr>
                        <a:t>Actual 2012</a:t>
                      </a:r>
                      <a:endParaRPr lang="en-US" sz="1400" dirty="0">
                        <a:effectLst/>
                        <a:latin typeface="+mn-lt"/>
                        <a:ea typeface="Times New Roman"/>
                      </a:endParaRPr>
                    </a:p>
                  </a:txBody>
                  <a:tcPr marL="40846" marR="40846" marT="0" marB="0" anchor="ctr"/>
                </a:tc>
                <a:tc hMerge="1">
                  <a:txBody>
                    <a:bodyPr/>
                    <a:lstStyle/>
                    <a:p>
                      <a:endParaRPr lang="en-US"/>
                    </a:p>
                  </a:txBody>
                  <a:tcPr/>
                </a:tc>
                <a:tc gridSpan="2">
                  <a:txBody>
                    <a:bodyPr/>
                    <a:lstStyle/>
                    <a:p>
                      <a:pPr marL="0" marR="0" algn="ctr" rtl="0">
                        <a:spcBef>
                          <a:spcPts val="0"/>
                        </a:spcBef>
                        <a:spcAft>
                          <a:spcPts val="0"/>
                        </a:spcAft>
                      </a:pPr>
                      <a:r>
                        <a:rPr lang="en-US" sz="1400" dirty="0">
                          <a:effectLst/>
                        </a:rPr>
                        <a:t>Expected 2016</a:t>
                      </a:r>
                      <a:endParaRPr lang="en-US" sz="1400" dirty="0">
                        <a:effectLst/>
                        <a:latin typeface="+mn-lt"/>
                        <a:ea typeface="Times New Roman"/>
                      </a:endParaRPr>
                    </a:p>
                  </a:txBody>
                  <a:tcPr marL="40846" marR="40846" marT="0" marB="0" anchor="ctr"/>
                </a:tc>
                <a:tc hMerge="1">
                  <a:txBody>
                    <a:bodyPr/>
                    <a:lstStyle/>
                    <a:p>
                      <a:endParaRPr lang="en-US"/>
                    </a:p>
                  </a:txBody>
                  <a:tcPr/>
                </a:tc>
              </a:tr>
              <a:tr h="190152">
                <a:tc vMerge="1">
                  <a:txBody>
                    <a:bodyPr/>
                    <a:lstStyle/>
                    <a:p>
                      <a:endParaRPr lang="en-US"/>
                    </a:p>
                  </a:txBody>
                  <a:tcPr/>
                </a:tc>
                <a:tc>
                  <a:txBody>
                    <a:bodyPr/>
                    <a:lstStyle/>
                    <a:p>
                      <a:pPr marL="0" marR="0" algn="ctr" rtl="0">
                        <a:spcBef>
                          <a:spcPts val="0"/>
                        </a:spcBef>
                        <a:spcAft>
                          <a:spcPts val="0"/>
                        </a:spcAft>
                      </a:pPr>
                      <a:r>
                        <a:rPr lang="en-US" sz="1400" dirty="0">
                          <a:effectLst/>
                        </a:rPr>
                        <a:t>*Qty.(1000 tons)</a:t>
                      </a:r>
                      <a:endParaRPr lang="en-US" sz="1400" b="1" dirty="0">
                        <a:effectLst/>
                        <a:latin typeface="+mn-lt"/>
                        <a:ea typeface="Times New Roman"/>
                      </a:endParaRPr>
                    </a:p>
                  </a:txBody>
                  <a:tcPr marL="40846" marR="40846" marT="0" marB="0" anchor="ctr"/>
                </a:tc>
                <a:tc>
                  <a:txBody>
                    <a:bodyPr/>
                    <a:lstStyle/>
                    <a:p>
                      <a:pPr marL="0" marR="0" algn="ctr" rtl="0">
                        <a:spcBef>
                          <a:spcPts val="0"/>
                        </a:spcBef>
                        <a:spcAft>
                          <a:spcPts val="0"/>
                        </a:spcAft>
                      </a:pPr>
                      <a:r>
                        <a:rPr lang="en-US" sz="1400" dirty="0">
                          <a:effectLst/>
                        </a:rPr>
                        <a:t>Per Capita (Kg)</a:t>
                      </a:r>
                      <a:endParaRPr lang="en-US" sz="1400" b="1" dirty="0">
                        <a:effectLst/>
                        <a:latin typeface="+mn-lt"/>
                        <a:ea typeface="Times New Roman"/>
                      </a:endParaRPr>
                    </a:p>
                  </a:txBody>
                  <a:tcPr marL="40846" marR="40846" marT="0" marB="0" anchor="b"/>
                </a:tc>
                <a:tc>
                  <a:txBody>
                    <a:bodyPr/>
                    <a:lstStyle/>
                    <a:p>
                      <a:pPr marL="0" marR="0" algn="ctr" rtl="0">
                        <a:spcBef>
                          <a:spcPts val="0"/>
                        </a:spcBef>
                        <a:spcAft>
                          <a:spcPts val="0"/>
                        </a:spcAft>
                      </a:pPr>
                      <a:r>
                        <a:rPr lang="en-US" sz="1400" dirty="0">
                          <a:effectLst/>
                        </a:rPr>
                        <a:t>Qty.(1000 tons)</a:t>
                      </a:r>
                      <a:endParaRPr lang="en-US" sz="1400" b="1" dirty="0">
                        <a:effectLst/>
                        <a:latin typeface="+mn-lt"/>
                        <a:ea typeface="Times New Roman"/>
                      </a:endParaRPr>
                    </a:p>
                  </a:txBody>
                  <a:tcPr marL="40846" marR="40846" marT="0" marB="0" anchor="b"/>
                </a:tc>
                <a:tc>
                  <a:txBody>
                    <a:bodyPr/>
                    <a:lstStyle/>
                    <a:p>
                      <a:pPr marL="0" marR="0" algn="ctr" rtl="0">
                        <a:spcBef>
                          <a:spcPts val="0"/>
                        </a:spcBef>
                        <a:spcAft>
                          <a:spcPts val="0"/>
                        </a:spcAft>
                      </a:pPr>
                      <a:r>
                        <a:rPr lang="en-US" sz="1400" dirty="0">
                          <a:effectLst/>
                        </a:rPr>
                        <a:t>Per Capita (Kg)</a:t>
                      </a:r>
                      <a:endParaRPr lang="en-US" sz="1400" b="1" dirty="0">
                        <a:effectLst/>
                        <a:latin typeface="+mn-lt"/>
                        <a:ea typeface="Times New Roman"/>
                      </a:endParaRPr>
                    </a:p>
                  </a:txBody>
                  <a:tcPr marL="40846" marR="40846" marT="0" marB="0" anchor="b"/>
                </a:tc>
              </a:tr>
              <a:tr h="190152">
                <a:tc>
                  <a:txBody>
                    <a:bodyPr/>
                    <a:lstStyle/>
                    <a:p>
                      <a:pPr marL="0" marR="0" algn="l" rtl="0">
                        <a:spcBef>
                          <a:spcPts val="0"/>
                        </a:spcBef>
                        <a:spcAft>
                          <a:spcPts val="0"/>
                        </a:spcAft>
                      </a:pPr>
                      <a:r>
                        <a:rPr lang="en-US" sz="1300" dirty="0">
                          <a:effectLst/>
                        </a:rPr>
                        <a:t>Algiers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252.78</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dirty="0">
                          <a:effectLst/>
                        </a:rPr>
                        <a:t>6.81</a:t>
                      </a:r>
                      <a:endParaRPr lang="en-US" sz="12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dirty="0">
                          <a:effectLst/>
                        </a:rPr>
                        <a:t>278</a:t>
                      </a:r>
                      <a:endParaRPr lang="en-US" sz="12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dirty="0">
                          <a:effectLst/>
                        </a:rPr>
                        <a:t>6.95</a:t>
                      </a:r>
                      <a:endParaRPr lang="en-US" sz="1200" dirty="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Comoros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0.54</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0.73</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0.6</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0.75</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Egypt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dirty="0">
                          <a:effectLst/>
                        </a:rPr>
                        <a:t>800.14</a:t>
                      </a:r>
                      <a:endParaRPr lang="en-US" sz="12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9.76</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840</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9.44</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err="1">
                          <a:effectLst/>
                        </a:rPr>
                        <a:t>Lybia</a:t>
                      </a:r>
                      <a:r>
                        <a:rPr lang="en-US" sz="1300" dirty="0">
                          <a:effectLst/>
                        </a:rPr>
                        <a:t>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124.15</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17.40</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130</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18.56</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a:effectLst/>
                        </a:rPr>
                        <a:t>Mauritania **</a:t>
                      </a:r>
                      <a:endParaRPr lang="en-US" sz="13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4.55</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1.36</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5</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1.36</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Morocco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556.36</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17.09</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612</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17.48</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a:effectLst/>
                        </a:rPr>
                        <a:t>Somalia</a:t>
                      </a:r>
                      <a:endParaRPr lang="en-US" sz="13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24.47</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2.50</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27</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2.5</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Sudan</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58.30</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1.89</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64</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1.89</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Tunisia</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126.26</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11.83</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139</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11.88</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Bahrain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8.00</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6.48</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8.4</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6.18</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Palestine</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56.95</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13.27</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63</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13.40</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Iraq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dirty="0">
                          <a:effectLst/>
                        </a:rPr>
                        <a:t>84.83</a:t>
                      </a:r>
                      <a:endParaRPr lang="en-US" sz="12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2.55</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93</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2.55</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Jordan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191.77</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30.46</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210</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30.30</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Kuwait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39.56</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11.89</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44</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11.98</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Lebanon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130.26</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30.80</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143</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30.80</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Oman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5.65</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2.04</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6.2</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2.04</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Qatar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9.79</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5.46</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10.8</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5.46</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Saudi Arabia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572.27</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21.09</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629</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21.00</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Syria</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136.35</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6.32</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150</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7.14</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Arab Emirates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41.06</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4.97</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45</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4.95</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Yemen **</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151.40</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6.17</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166</a:t>
                      </a:r>
                      <a:endParaRPr lang="en-US" sz="120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6.15</a:t>
                      </a:r>
                      <a:endParaRPr lang="en-US" sz="120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Total Arab World</a:t>
                      </a:r>
                      <a:endParaRPr lang="en-US" sz="1300" dirty="0">
                        <a:effectLst/>
                        <a:latin typeface="+mn-lt"/>
                        <a:ea typeface="Times New Roman"/>
                      </a:endParaRPr>
                    </a:p>
                  </a:txBody>
                  <a:tcPr marL="40846" marR="40846" marT="0" marB="0" anchor="ctr"/>
                </a:tc>
                <a:tc>
                  <a:txBody>
                    <a:bodyPr/>
                    <a:lstStyle/>
                    <a:p>
                      <a:pPr marL="0" marR="0" algn="r" rtl="1">
                        <a:spcBef>
                          <a:spcPts val="0"/>
                        </a:spcBef>
                        <a:spcAft>
                          <a:spcPts val="0"/>
                        </a:spcAft>
                      </a:pPr>
                      <a:r>
                        <a:rPr lang="en-US" sz="1200" dirty="0">
                          <a:effectLst/>
                        </a:rPr>
                        <a:t>3,375.44</a:t>
                      </a:r>
                      <a:endParaRPr lang="en-US" sz="1200" b="1" dirty="0">
                        <a:effectLst/>
                        <a:latin typeface="+mn-lt"/>
                        <a:ea typeface="Times New Roman"/>
                      </a:endParaRPr>
                    </a:p>
                  </a:txBody>
                  <a:tcPr marL="40846" marR="40846" marT="0" marB="0"/>
                </a:tc>
                <a:tc>
                  <a:txBody>
                    <a:bodyPr/>
                    <a:lstStyle/>
                    <a:p>
                      <a:pPr marL="0" marR="0" algn="r" rtl="1">
                        <a:spcBef>
                          <a:spcPts val="0"/>
                        </a:spcBef>
                        <a:spcAft>
                          <a:spcPts val="0"/>
                        </a:spcAft>
                      </a:pPr>
                      <a:r>
                        <a:rPr lang="en-US" sz="1200">
                          <a:effectLst/>
                        </a:rPr>
                        <a:t>9.58 </a:t>
                      </a:r>
                      <a:endParaRPr lang="en-US" sz="1200" b="1">
                        <a:effectLst/>
                        <a:latin typeface="+mn-lt"/>
                        <a:ea typeface="Times New Roman"/>
                      </a:endParaRPr>
                    </a:p>
                  </a:txBody>
                  <a:tcPr marL="40846" marR="40846" marT="0" marB="0"/>
                </a:tc>
                <a:tc>
                  <a:txBody>
                    <a:bodyPr/>
                    <a:lstStyle/>
                    <a:p>
                      <a:pPr marL="0" marR="0" algn="r" rtl="1">
                        <a:spcBef>
                          <a:spcPts val="0"/>
                        </a:spcBef>
                        <a:spcAft>
                          <a:spcPts val="0"/>
                        </a:spcAft>
                      </a:pPr>
                      <a:r>
                        <a:rPr lang="en-US" sz="1200">
                          <a:effectLst/>
                        </a:rPr>
                        <a:t>3,664</a:t>
                      </a:r>
                      <a:endParaRPr lang="en-US" sz="1200" b="1">
                        <a:effectLst/>
                        <a:latin typeface="+mn-lt"/>
                        <a:ea typeface="Times New Roman"/>
                      </a:endParaRPr>
                    </a:p>
                  </a:txBody>
                  <a:tcPr marL="40846" marR="40846" marT="0" marB="0"/>
                </a:tc>
                <a:tc>
                  <a:txBody>
                    <a:bodyPr/>
                    <a:lstStyle/>
                    <a:p>
                      <a:pPr marL="0" marR="0" algn="r" rtl="1">
                        <a:spcBef>
                          <a:spcPts val="0"/>
                        </a:spcBef>
                        <a:spcAft>
                          <a:spcPts val="0"/>
                        </a:spcAft>
                      </a:pPr>
                      <a:r>
                        <a:rPr lang="en-US" sz="1200">
                          <a:effectLst/>
                        </a:rPr>
                        <a:t>9.46 </a:t>
                      </a:r>
                      <a:endParaRPr lang="en-US" sz="1200" b="1">
                        <a:effectLst/>
                        <a:latin typeface="+mn-lt"/>
                        <a:ea typeface="Times New Roman"/>
                      </a:endParaRPr>
                    </a:p>
                  </a:txBody>
                  <a:tcPr marL="40846" marR="40846" marT="0" marB="0"/>
                </a:tc>
              </a:tr>
              <a:tr h="190152">
                <a:tc>
                  <a:txBody>
                    <a:bodyPr/>
                    <a:lstStyle/>
                    <a:p>
                      <a:pPr marL="0" marR="0" algn="l" rtl="0">
                        <a:spcBef>
                          <a:spcPts val="0"/>
                        </a:spcBef>
                        <a:spcAft>
                          <a:spcPts val="0"/>
                        </a:spcAft>
                      </a:pPr>
                      <a:r>
                        <a:rPr lang="en-US" sz="1300" dirty="0">
                          <a:effectLst/>
                        </a:rPr>
                        <a:t>World</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dirty="0">
                          <a:effectLst/>
                        </a:rPr>
                        <a:t>92,730.00</a:t>
                      </a:r>
                      <a:endParaRPr lang="en-US" sz="1200" b="1"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a:effectLst/>
                        </a:rPr>
                        <a:t>12.94</a:t>
                      </a:r>
                      <a:endParaRPr lang="en-US" sz="1200" b="1">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dirty="0">
                          <a:effectLst/>
                        </a:rPr>
                        <a:t> </a:t>
                      </a:r>
                      <a:endParaRPr lang="en-US" sz="1200" b="1"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dirty="0">
                          <a:effectLst/>
                        </a:rPr>
                        <a:t> </a:t>
                      </a:r>
                      <a:endParaRPr lang="en-US" sz="1200" b="1" dirty="0">
                        <a:effectLst/>
                        <a:latin typeface="+mn-lt"/>
                        <a:ea typeface="Times New Roman"/>
                      </a:endParaRPr>
                    </a:p>
                  </a:txBody>
                  <a:tcPr marL="40846" marR="40846" marT="0" marB="0" anchor="ctr"/>
                </a:tc>
              </a:tr>
              <a:tr h="190152">
                <a:tc>
                  <a:txBody>
                    <a:bodyPr/>
                    <a:lstStyle/>
                    <a:p>
                      <a:pPr marL="0" marR="0" algn="l" rtl="0">
                        <a:spcBef>
                          <a:spcPts val="0"/>
                        </a:spcBef>
                        <a:spcAft>
                          <a:spcPts val="0"/>
                        </a:spcAft>
                      </a:pPr>
                      <a:r>
                        <a:rPr lang="en-US" sz="1300" dirty="0">
                          <a:effectLst/>
                        </a:rPr>
                        <a:t>% Arab World of World</a:t>
                      </a:r>
                      <a:endParaRPr lang="en-US" sz="1300"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dirty="0">
                          <a:effectLst/>
                        </a:rPr>
                        <a:t>3.64</a:t>
                      </a:r>
                      <a:endParaRPr lang="en-US" sz="1200" b="1"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dirty="0">
                          <a:effectLst/>
                        </a:rPr>
                        <a:t> </a:t>
                      </a:r>
                      <a:endParaRPr lang="en-US" sz="1200" b="1"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dirty="0">
                          <a:effectLst/>
                        </a:rPr>
                        <a:t> </a:t>
                      </a:r>
                      <a:endParaRPr lang="en-US" sz="1200" b="1" dirty="0">
                        <a:effectLst/>
                        <a:latin typeface="+mn-lt"/>
                        <a:ea typeface="Times New Roman"/>
                      </a:endParaRPr>
                    </a:p>
                  </a:txBody>
                  <a:tcPr marL="40846" marR="40846" marT="0" marB="0" anchor="ctr"/>
                </a:tc>
                <a:tc>
                  <a:txBody>
                    <a:bodyPr/>
                    <a:lstStyle/>
                    <a:p>
                      <a:pPr marL="0" marR="0" algn="r" rtl="0">
                        <a:spcBef>
                          <a:spcPts val="0"/>
                        </a:spcBef>
                        <a:spcAft>
                          <a:spcPts val="0"/>
                        </a:spcAft>
                      </a:pPr>
                      <a:r>
                        <a:rPr lang="en-US" sz="1200" dirty="0">
                          <a:effectLst/>
                        </a:rPr>
                        <a:t> </a:t>
                      </a:r>
                      <a:endParaRPr lang="en-US" sz="1200" b="1" dirty="0">
                        <a:effectLst/>
                        <a:latin typeface="+mn-lt"/>
                        <a:ea typeface="Times New Roman"/>
                      </a:endParaRPr>
                    </a:p>
                  </a:txBody>
                  <a:tcPr marL="40846" marR="40846" marT="0" marB="0" anchor="ctr"/>
                </a:tc>
              </a:tr>
              <a:tr h="68229">
                <a:tc>
                  <a:txBody>
                    <a:bodyPr/>
                    <a:lstStyle/>
                    <a:p>
                      <a:endParaRPr lang="en-US" sz="1200" dirty="0">
                        <a:effectLst/>
                        <a:latin typeface="+mn-lt"/>
                      </a:endParaRPr>
                    </a:p>
                  </a:txBody>
                  <a:tcPr marL="40846" marR="40846" marT="0" marB="0" anchor="ctr"/>
                </a:tc>
                <a:tc>
                  <a:txBody>
                    <a:bodyPr/>
                    <a:lstStyle/>
                    <a:p>
                      <a:endParaRPr lang="en-US" sz="1200">
                        <a:effectLst/>
                        <a:latin typeface="+mn-lt"/>
                      </a:endParaRPr>
                    </a:p>
                  </a:txBody>
                  <a:tcPr marL="40846" marR="40846" marT="0" marB="0" anchor="ctr"/>
                </a:tc>
                <a:tc>
                  <a:txBody>
                    <a:bodyPr/>
                    <a:lstStyle/>
                    <a:p>
                      <a:endParaRPr lang="en-US" sz="1200">
                        <a:effectLst/>
                        <a:latin typeface="+mn-lt"/>
                      </a:endParaRPr>
                    </a:p>
                  </a:txBody>
                  <a:tcPr marL="40846" marR="40846" marT="0" marB="0" anchor="ctr"/>
                </a:tc>
                <a:tc>
                  <a:txBody>
                    <a:bodyPr/>
                    <a:lstStyle/>
                    <a:p>
                      <a:endParaRPr lang="en-US" sz="1200">
                        <a:effectLst/>
                        <a:latin typeface="+mn-lt"/>
                      </a:endParaRPr>
                    </a:p>
                  </a:txBody>
                  <a:tcPr marL="40846" marR="40846" marT="0" marB="0" anchor="ctr"/>
                </a:tc>
                <a:tc>
                  <a:txBody>
                    <a:bodyPr/>
                    <a:lstStyle/>
                    <a:p>
                      <a:endParaRPr lang="en-US" sz="1200">
                        <a:effectLst/>
                        <a:latin typeface="+mn-lt"/>
                      </a:endParaRPr>
                    </a:p>
                  </a:txBody>
                  <a:tcPr marL="40846" marR="40846" marT="0" marB="0" anchor="ctr"/>
                </a:tc>
              </a:tr>
              <a:tr h="141904">
                <a:tc>
                  <a:txBody>
                    <a:bodyPr/>
                    <a:lstStyle/>
                    <a:p>
                      <a:pPr marL="0" marR="0" algn="l" rtl="0">
                        <a:spcBef>
                          <a:spcPts val="0"/>
                        </a:spcBef>
                        <a:spcAft>
                          <a:spcPts val="0"/>
                        </a:spcAft>
                      </a:pPr>
                      <a:r>
                        <a:rPr lang="en-US" sz="1200" dirty="0">
                          <a:effectLst/>
                        </a:rPr>
                        <a:t>Source:*    FAO</a:t>
                      </a:r>
                      <a:endParaRPr lang="en-US" sz="1200" dirty="0">
                        <a:effectLst/>
                        <a:latin typeface="+mn-lt"/>
                        <a:ea typeface="Times New Roman"/>
                      </a:endParaRPr>
                    </a:p>
                  </a:txBody>
                  <a:tcPr marL="40846" marR="40846" marT="0" marB="0" anchor="ctr"/>
                </a:tc>
                <a:tc>
                  <a:txBody>
                    <a:bodyPr/>
                    <a:lstStyle/>
                    <a:p>
                      <a:endParaRPr lang="en-US" sz="1200">
                        <a:effectLst/>
                        <a:latin typeface="+mn-lt"/>
                      </a:endParaRPr>
                    </a:p>
                  </a:txBody>
                  <a:tcPr marL="40846" marR="40846" marT="0" marB="0" anchor="ctr"/>
                </a:tc>
                <a:tc>
                  <a:txBody>
                    <a:bodyPr/>
                    <a:lstStyle/>
                    <a:p>
                      <a:endParaRPr lang="en-US" sz="1200">
                        <a:effectLst/>
                        <a:latin typeface="+mn-lt"/>
                      </a:endParaRPr>
                    </a:p>
                  </a:txBody>
                  <a:tcPr marL="40846" marR="40846" marT="0" marB="0" anchor="ctr"/>
                </a:tc>
                <a:tc>
                  <a:txBody>
                    <a:bodyPr/>
                    <a:lstStyle/>
                    <a:p>
                      <a:endParaRPr lang="en-US" sz="1200">
                        <a:effectLst/>
                        <a:latin typeface="+mn-lt"/>
                      </a:endParaRPr>
                    </a:p>
                  </a:txBody>
                  <a:tcPr marL="40846" marR="40846" marT="0" marB="0" anchor="ctr"/>
                </a:tc>
                <a:tc>
                  <a:txBody>
                    <a:bodyPr/>
                    <a:lstStyle/>
                    <a:p>
                      <a:endParaRPr lang="en-US" sz="1200">
                        <a:effectLst/>
                        <a:latin typeface="+mn-lt"/>
                      </a:endParaRPr>
                    </a:p>
                  </a:txBody>
                  <a:tcPr marL="40846" marR="40846" marT="0" marB="0" anchor="ctr"/>
                </a:tc>
              </a:tr>
              <a:tr h="141904">
                <a:tc gridSpan="2">
                  <a:txBody>
                    <a:bodyPr/>
                    <a:lstStyle/>
                    <a:p>
                      <a:pPr marL="0" marR="0" algn="l" rtl="0">
                        <a:spcBef>
                          <a:spcPts val="0"/>
                        </a:spcBef>
                        <a:spcAft>
                          <a:spcPts val="0"/>
                        </a:spcAft>
                      </a:pPr>
                      <a:r>
                        <a:rPr lang="en-US" sz="1200" dirty="0">
                          <a:effectLst/>
                        </a:rPr>
                        <a:t>              ** Importing Countries</a:t>
                      </a:r>
                      <a:endParaRPr lang="en-US" sz="1200" dirty="0">
                        <a:effectLst/>
                        <a:latin typeface="+mn-lt"/>
                        <a:ea typeface="Times New Roman"/>
                      </a:endParaRPr>
                    </a:p>
                  </a:txBody>
                  <a:tcPr marL="40846" marR="40846" marT="0" marB="0" anchor="ctr"/>
                </a:tc>
                <a:tc hMerge="1">
                  <a:txBody>
                    <a:bodyPr/>
                    <a:lstStyle/>
                    <a:p>
                      <a:endParaRPr lang="en-US"/>
                    </a:p>
                  </a:txBody>
                  <a:tcPr/>
                </a:tc>
                <a:tc>
                  <a:txBody>
                    <a:bodyPr/>
                    <a:lstStyle/>
                    <a:p>
                      <a:endParaRPr lang="en-US" sz="1200">
                        <a:effectLst/>
                        <a:latin typeface="+mn-lt"/>
                      </a:endParaRPr>
                    </a:p>
                  </a:txBody>
                  <a:tcPr marL="40846" marR="40846" marT="0" marB="0" anchor="ctr"/>
                </a:tc>
                <a:tc>
                  <a:txBody>
                    <a:bodyPr/>
                    <a:lstStyle/>
                    <a:p>
                      <a:endParaRPr lang="en-US" sz="1200">
                        <a:effectLst/>
                        <a:latin typeface="+mn-lt"/>
                      </a:endParaRPr>
                    </a:p>
                  </a:txBody>
                  <a:tcPr marL="40846" marR="40846" marT="0" marB="0" anchor="ctr"/>
                </a:tc>
                <a:tc>
                  <a:txBody>
                    <a:bodyPr/>
                    <a:lstStyle/>
                    <a:p>
                      <a:endParaRPr lang="en-US" sz="1200" dirty="0">
                        <a:effectLst/>
                        <a:latin typeface="+mn-lt"/>
                      </a:endParaRPr>
                    </a:p>
                  </a:txBody>
                  <a:tcPr marL="40846" marR="40846" marT="0" marB="0" anchor="ctr"/>
                </a:tc>
              </a:tr>
            </a:tbl>
          </a:graphicData>
        </a:graphic>
      </p:graphicFrame>
      <p:sp>
        <p:nvSpPr>
          <p:cNvPr id="2" name="Slide Number Placeholder 1"/>
          <p:cNvSpPr>
            <a:spLocks noGrp="1"/>
          </p:cNvSpPr>
          <p:nvPr>
            <p:ph type="sldNum" sz="quarter" idx="12"/>
          </p:nvPr>
        </p:nvSpPr>
        <p:spPr/>
        <p:txBody>
          <a:bodyPr/>
          <a:lstStyle/>
          <a:p>
            <a:fld id="{4355FB9E-2270-4246-A63E-83E2053C50B8}" type="slidenum">
              <a:rPr lang="en-US" smtClean="0"/>
              <a:pPr/>
              <a:t>8</a:t>
            </a:fld>
            <a:endParaRPr lang="en-US"/>
          </a:p>
        </p:txBody>
      </p:sp>
    </p:spTree>
    <p:extLst>
      <p:ext uri="{BB962C8B-B14F-4D97-AF65-F5344CB8AC3E}">
        <p14:creationId xmlns:p14="http://schemas.microsoft.com/office/powerpoint/2010/main" val="3909023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rtl="1"/>
            <a:r>
              <a:rPr lang="en-US" sz="3600" b="1" dirty="0" smtClean="0">
                <a:solidFill>
                  <a:schemeClr val="tx2"/>
                </a:solidFill>
                <a:ea typeface="Georgia" pitchFamily="18" charset="0"/>
                <a:cs typeface="Georgia" pitchFamily="18" charset="0"/>
              </a:rPr>
              <a:t>IMPORTS OF POULTRY MEAT </a:t>
            </a:r>
            <a:br>
              <a:rPr lang="en-US" sz="3600" b="1" dirty="0" smtClean="0">
                <a:solidFill>
                  <a:schemeClr val="tx2"/>
                </a:solidFill>
                <a:ea typeface="Georgia" pitchFamily="18" charset="0"/>
                <a:cs typeface="Georgia" pitchFamily="18" charset="0"/>
              </a:rPr>
            </a:br>
            <a:r>
              <a:rPr lang="en-US" sz="3600" b="1" dirty="0" smtClean="0">
                <a:solidFill>
                  <a:schemeClr val="tx2"/>
                </a:solidFill>
                <a:ea typeface="Georgia" pitchFamily="18" charset="0"/>
                <a:cs typeface="Georgia" pitchFamily="18" charset="0"/>
              </a:rPr>
              <a:t>IN MOST ARAB COUNTRIES </a:t>
            </a:r>
            <a:r>
              <a:rPr lang="en-US" sz="2700" b="1" dirty="0" smtClean="0">
                <a:solidFill>
                  <a:schemeClr val="tx2"/>
                </a:solidFill>
                <a:ea typeface="Georgia" pitchFamily="18" charset="0"/>
                <a:cs typeface="Georgia" pitchFamily="18" charset="0"/>
              </a:rPr>
              <a:t>(in 1000 MT)</a:t>
            </a:r>
          </a:p>
        </p:txBody>
      </p:sp>
      <p:graphicFrame>
        <p:nvGraphicFramePr>
          <p:cNvPr id="3" name="Table 2"/>
          <p:cNvGraphicFramePr>
            <a:graphicFrameLocks noGrp="1"/>
          </p:cNvGraphicFramePr>
          <p:nvPr>
            <p:extLst>
              <p:ext uri="{D42A27DB-BD31-4B8C-83A1-F6EECF244321}">
                <p14:modId xmlns:p14="http://schemas.microsoft.com/office/powerpoint/2010/main" val="1328995308"/>
              </p:ext>
            </p:extLst>
          </p:nvPr>
        </p:nvGraphicFramePr>
        <p:xfrm>
          <a:off x="576943" y="1600196"/>
          <a:ext cx="8054439" cy="4735294"/>
        </p:xfrm>
        <a:graphic>
          <a:graphicData uri="http://schemas.openxmlformats.org/drawingml/2006/table">
            <a:tbl>
              <a:tblPr firstRow="1" firstCol="1" bandRow="1">
                <a:tableStyleId>{69CF1AB2-1976-4502-BF36-3FF5EA218861}</a:tableStyleId>
              </a:tblPr>
              <a:tblGrid>
                <a:gridCol w="2685350"/>
                <a:gridCol w="2685350"/>
                <a:gridCol w="2683739"/>
              </a:tblGrid>
              <a:tr h="300278">
                <a:tc>
                  <a:txBody>
                    <a:bodyPr/>
                    <a:lstStyle/>
                    <a:p>
                      <a:pPr marL="0" marR="0" algn="ctr" rtl="0">
                        <a:spcBef>
                          <a:spcPts val="0"/>
                        </a:spcBef>
                        <a:spcAft>
                          <a:spcPts val="0"/>
                        </a:spcAft>
                      </a:pPr>
                      <a:r>
                        <a:rPr lang="en-US" sz="1400" dirty="0">
                          <a:effectLst/>
                        </a:rPr>
                        <a:t>Country</a:t>
                      </a:r>
                      <a:endParaRPr lang="en-US" sz="1400" dirty="0">
                        <a:effectLst/>
                        <a:latin typeface="+mn-lt"/>
                        <a:ea typeface="Times New Roman"/>
                      </a:endParaRPr>
                    </a:p>
                  </a:txBody>
                  <a:tcPr marL="57163" marR="57163" marT="0" marB="0" anchor="ctr"/>
                </a:tc>
                <a:tc>
                  <a:txBody>
                    <a:bodyPr/>
                    <a:lstStyle/>
                    <a:p>
                      <a:pPr marL="0" marR="0" algn="ctr" rtl="0">
                        <a:spcBef>
                          <a:spcPts val="0"/>
                        </a:spcBef>
                        <a:spcAft>
                          <a:spcPts val="0"/>
                        </a:spcAft>
                      </a:pPr>
                      <a:r>
                        <a:rPr lang="en-US" sz="1400" dirty="0">
                          <a:effectLst/>
                        </a:rPr>
                        <a:t>* 2011</a:t>
                      </a:r>
                      <a:endParaRPr lang="en-US" sz="1400" dirty="0">
                        <a:effectLst/>
                        <a:latin typeface="+mn-lt"/>
                        <a:ea typeface="Times New Roman"/>
                      </a:endParaRPr>
                    </a:p>
                  </a:txBody>
                  <a:tcPr marL="57163" marR="57163" marT="0" marB="0" anchor="ctr"/>
                </a:tc>
                <a:tc>
                  <a:txBody>
                    <a:bodyPr/>
                    <a:lstStyle/>
                    <a:p>
                      <a:pPr marL="0" marR="0" algn="ctr" rtl="0">
                        <a:spcBef>
                          <a:spcPts val="0"/>
                        </a:spcBef>
                        <a:spcAft>
                          <a:spcPts val="0"/>
                        </a:spcAft>
                      </a:pPr>
                      <a:r>
                        <a:rPr lang="en-US" sz="1400" dirty="0">
                          <a:effectLst/>
                        </a:rPr>
                        <a:t>Expected 2016</a:t>
                      </a:r>
                      <a:endParaRPr lang="en-US" sz="1400" dirty="0">
                        <a:effectLst/>
                        <a:latin typeface="+mn-lt"/>
                        <a:ea typeface="Times New Roman"/>
                      </a:endParaRPr>
                    </a:p>
                  </a:txBody>
                  <a:tcPr marL="57163" marR="57163" marT="0" marB="0" anchor="ctr"/>
                </a:tc>
              </a:tr>
              <a:tr h="300278">
                <a:tc>
                  <a:txBody>
                    <a:bodyPr/>
                    <a:lstStyle/>
                    <a:p>
                      <a:pPr marL="0" marR="0" algn="l" rtl="0">
                        <a:spcBef>
                          <a:spcPts val="0"/>
                        </a:spcBef>
                        <a:spcAft>
                          <a:spcPts val="0"/>
                        </a:spcAft>
                      </a:pPr>
                      <a:r>
                        <a:rPr lang="en-US" sz="1400" dirty="0">
                          <a:effectLst/>
                        </a:rPr>
                        <a:t>Egypt</a:t>
                      </a:r>
                      <a:endParaRPr lang="en-US" sz="1400" dirty="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333</a:t>
                      </a:r>
                      <a:endParaRPr lang="en-US" sz="120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613</a:t>
                      </a:r>
                      <a:endParaRPr lang="en-US" sz="1200">
                        <a:effectLst/>
                        <a:latin typeface="+mn-lt"/>
                        <a:ea typeface="Times New Roman"/>
                      </a:endParaRPr>
                    </a:p>
                  </a:txBody>
                  <a:tcPr marL="57163" marR="57163" marT="0" marB="0" anchor="ctr"/>
                </a:tc>
              </a:tr>
              <a:tr h="300278">
                <a:tc>
                  <a:txBody>
                    <a:bodyPr/>
                    <a:lstStyle/>
                    <a:p>
                      <a:pPr marL="0" marR="0" algn="l" rtl="0">
                        <a:spcBef>
                          <a:spcPts val="0"/>
                        </a:spcBef>
                        <a:spcAft>
                          <a:spcPts val="0"/>
                        </a:spcAft>
                      </a:pPr>
                      <a:r>
                        <a:rPr lang="en-US" sz="1400" dirty="0">
                          <a:effectLst/>
                        </a:rPr>
                        <a:t>Jordan ***</a:t>
                      </a:r>
                      <a:endParaRPr lang="en-US" sz="1400" dirty="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47</a:t>
                      </a:r>
                      <a:endParaRPr lang="en-US" sz="120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49</a:t>
                      </a:r>
                      <a:endParaRPr lang="en-US" sz="1200">
                        <a:effectLst/>
                        <a:latin typeface="+mn-lt"/>
                        <a:ea typeface="Times New Roman"/>
                      </a:endParaRPr>
                    </a:p>
                  </a:txBody>
                  <a:tcPr marL="57163" marR="57163" marT="0" marB="0" anchor="ctr"/>
                </a:tc>
              </a:tr>
              <a:tr h="300278">
                <a:tc>
                  <a:txBody>
                    <a:bodyPr/>
                    <a:lstStyle/>
                    <a:p>
                      <a:pPr marL="0" marR="0" algn="l" rtl="0">
                        <a:spcBef>
                          <a:spcPts val="0"/>
                        </a:spcBef>
                        <a:spcAft>
                          <a:spcPts val="0"/>
                        </a:spcAft>
                      </a:pPr>
                      <a:r>
                        <a:rPr lang="en-US" sz="1400" dirty="0">
                          <a:effectLst/>
                        </a:rPr>
                        <a:t>Kuwait</a:t>
                      </a:r>
                      <a:endParaRPr lang="en-US" sz="1400" dirty="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159</a:t>
                      </a:r>
                      <a:endParaRPr lang="en-US" sz="120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171</a:t>
                      </a:r>
                      <a:endParaRPr lang="en-US" sz="1200">
                        <a:effectLst/>
                        <a:latin typeface="+mn-lt"/>
                        <a:ea typeface="Times New Roman"/>
                      </a:endParaRPr>
                    </a:p>
                  </a:txBody>
                  <a:tcPr marL="57163" marR="57163" marT="0" marB="0" anchor="ctr"/>
                </a:tc>
              </a:tr>
              <a:tr h="300278">
                <a:tc>
                  <a:txBody>
                    <a:bodyPr/>
                    <a:lstStyle/>
                    <a:p>
                      <a:pPr marL="0" marR="0" algn="l" rtl="0">
                        <a:spcBef>
                          <a:spcPts val="0"/>
                        </a:spcBef>
                        <a:spcAft>
                          <a:spcPts val="0"/>
                        </a:spcAft>
                      </a:pPr>
                      <a:r>
                        <a:rPr lang="en-US" sz="1400" dirty="0">
                          <a:effectLst/>
                        </a:rPr>
                        <a:t>Lebanon **</a:t>
                      </a:r>
                      <a:endParaRPr lang="en-US" sz="1400" dirty="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44</a:t>
                      </a:r>
                      <a:endParaRPr lang="en-US" sz="120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50</a:t>
                      </a:r>
                      <a:endParaRPr lang="en-US" sz="1200">
                        <a:effectLst/>
                        <a:latin typeface="+mn-lt"/>
                        <a:ea typeface="Times New Roman"/>
                      </a:endParaRPr>
                    </a:p>
                  </a:txBody>
                  <a:tcPr marL="57163" marR="57163" marT="0" marB="0" anchor="ctr"/>
                </a:tc>
              </a:tr>
              <a:tr h="300278">
                <a:tc>
                  <a:txBody>
                    <a:bodyPr/>
                    <a:lstStyle/>
                    <a:p>
                      <a:pPr marL="0" marR="0" algn="l" rtl="0">
                        <a:spcBef>
                          <a:spcPts val="0"/>
                        </a:spcBef>
                        <a:spcAft>
                          <a:spcPts val="0"/>
                        </a:spcAft>
                      </a:pPr>
                      <a:r>
                        <a:rPr lang="en-US" sz="1400" dirty="0">
                          <a:effectLst/>
                        </a:rPr>
                        <a:t>Saudi Arabia</a:t>
                      </a:r>
                      <a:endParaRPr lang="en-US" sz="1400" dirty="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737</a:t>
                      </a:r>
                      <a:endParaRPr lang="en-US" sz="120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762</a:t>
                      </a:r>
                      <a:endParaRPr lang="en-US" sz="1200">
                        <a:effectLst/>
                        <a:latin typeface="+mn-lt"/>
                        <a:ea typeface="Times New Roman"/>
                      </a:endParaRPr>
                    </a:p>
                  </a:txBody>
                  <a:tcPr marL="57163" marR="57163" marT="0" marB="0" anchor="ctr"/>
                </a:tc>
              </a:tr>
              <a:tr h="300278">
                <a:tc>
                  <a:txBody>
                    <a:bodyPr/>
                    <a:lstStyle/>
                    <a:p>
                      <a:pPr marL="0" marR="0" algn="l" rtl="0">
                        <a:spcBef>
                          <a:spcPts val="0"/>
                        </a:spcBef>
                        <a:spcAft>
                          <a:spcPts val="0"/>
                        </a:spcAft>
                      </a:pPr>
                      <a:r>
                        <a:rPr lang="en-US" sz="1400" dirty="0">
                          <a:effectLst/>
                        </a:rPr>
                        <a:t>Yemen ***</a:t>
                      </a:r>
                      <a:endParaRPr lang="en-US" sz="1400" dirty="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82</a:t>
                      </a:r>
                      <a:endParaRPr lang="en-US" sz="120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87</a:t>
                      </a:r>
                      <a:endParaRPr lang="en-US" sz="1200">
                        <a:effectLst/>
                        <a:latin typeface="+mn-lt"/>
                        <a:ea typeface="Times New Roman"/>
                      </a:endParaRPr>
                    </a:p>
                  </a:txBody>
                  <a:tcPr marL="57163" marR="57163" marT="0" marB="0" anchor="ctr"/>
                </a:tc>
              </a:tr>
              <a:tr h="300278">
                <a:tc>
                  <a:txBody>
                    <a:bodyPr/>
                    <a:lstStyle/>
                    <a:p>
                      <a:pPr marL="0" marR="0" algn="l" rtl="0">
                        <a:spcBef>
                          <a:spcPts val="0"/>
                        </a:spcBef>
                        <a:spcAft>
                          <a:spcPts val="0"/>
                        </a:spcAft>
                      </a:pPr>
                      <a:r>
                        <a:rPr lang="en-US" sz="1400" dirty="0">
                          <a:effectLst/>
                        </a:rPr>
                        <a:t>Bahrain</a:t>
                      </a:r>
                      <a:endParaRPr lang="en-US" sz="1400" dirty="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35</a:t>
                      </a:r>
                      <a:endParaRPr lang="en-US" sz="120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39</a:t>
                      </a:r>
                      <a:endParaRPr lang="en-US" sz="1200">
                        <a:effectLst/>
                        <a:latin typeface="+mn-lt"/>
                        <a:ea typeface="Times New Roman"/>
                      </a:endParaRPr>
                    </a:p>
                  </a:txBody>
                  <a:tcPr marL="57163" marR="57163" marT="0" marB="0" anchor="ctr"/>
                </a:tc>
              </a:tr>
              <a:tr h="300278">
                <a:tc>
                  <a:txBody>
                    <a:bodyPr/>
                    <a:lstStyle/>
                    <a:p>
                      <a:pPr marL="0" marR="0" algn="l" rtl="0">
                        <a:spcBef>
                          <a:spcPts val="0"/>
                        </a:spcBef>
                        <a:spcAft>
                          <a:spcPts val="0"/>
                        </a:spcAft>
                      </a:pPr>
                      <a:r>
                        <a:rPr lang="en-US" sz="1400" dirty="0">
                          <a:effectLst/>
                        </a:rPr>
                        <a:t>Iraq</a:t>
                      </a:r>
                      <a:endParaRPr lang="en-US" sz="1400" dirty="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372</a:t>
                      </a:r>
                      <a:endParaRPr lang="en-US" sz="120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678</a:t>
                      </a:r>
                      <a:endParaRPr lang="en-US" sz="1200">
                        <a:effectLst/>
                        <a:latin typeface="+mn-lt"/>
                        <a:ea typeface="Times New Roman"/>
                      </a:endParaRPr>
                    </a:p>
                  </a:txBody>
                  <a:tcPr marL="57163" marR="57163" marT="0" marB="0" anchor="ctr"/>
                </a:tc>
              </a:tr>
              <a:tr h="300278">
                <a:tc>
                  <a:txBody>
                    <a:bodyPr/>
                    <a:lstStyle/>
                    <a:p>
                      <a:pPr marL="0" marR="0" algn="l" rtl="0">
                        <a:spcBef>
                          <a:spcPts val="0"/>
                        </a:spcBef>
                        <a:spcAft>
                          <a:spcPts val="0"/>
                        </a:spcAft>
                      </a:pPr>
                      <a:r>
                        <a:rPr lang="en-US" sz="1400" dirty="0">
                          <a:effectLst/>
                        </a:rPr>
                        <a:t>Oman ***</a:t>
                      </a:r>
                      <a:endParaRPr lang="en-US" sz="1400" dirty="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90</a:t>
                      </a:r>
                      <a:endParaRPr lang="en-US" sz="120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99</a:t>
                      </a:r>
                      <a:endParaRPr lang="en-US" sz="1200">
                        <a:effectLst/>
                        <a:latin typeface="+mn-lt"/>
                        <a:ea typeface="Times New Roman"/>
                      </a:endParaRPr>
                    </a:p>
                  </a:txBody>
                  <a:tcPr marL="57163" marR="57163" marT="0" marB="0" anchor="ctr"/>
                </a:tc>
              </a:tr>
              <a:tr h="300278">
                <a:tc>
                  <a:txBody>
                    <a:bodyPr/>
                    <a:lstStyle/>
                    <a:p>
                      <a:pPr marL="0" marR="0" algn="l" rtl="0">
                        <a:spcBef>
                          <a:spcPts val="0"/>
                        </a:spcBef>
                        <a:spcAft>
                          <a:spcPts val="0"/>
                        </a:spcAft>
                      </a:pPr>
                      <a:r>
                        <a:rPr lang="en-US" sz="1400" dirty="0">
                          <a:effectLst/>
                        </a:rPr>
                        <a:t>Qatar</a:t>
                      </a:r>
                      <a:endParaRPr lang="en-US" sz="1400" dirty="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75</a:t>
                      </a:r>
                      <a:endParaRPr lang="en-US" sz="120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118</a:t>
                      </a:r>
                      <a:endParaRPr lang="en-US" sz="1200">
                        <a:effectLst/>
                        <a:latin typeface="+mn-lt"/>
                        <a:ea typeface="Times New Roman"/>
                      </a:endParaRPr>
                    </a:p>
                  </a:txBody>
                  <a:tcPr marL="57163" marR="57163" marT="0" marB="0" anchor="ctr"/>
                </a:tc>
              </a:tr>
              <a:tr h="300278">
                <a:tc>
                  <a:txBody>
                    <a:bodyPr/>
                    <a:lstStyle/>
                    <a:p>
                      <a:pPr marL="0" marR="0" algn="l" rtl="0">
                        <a:spcBef>
                          <a:spcPts val="0"/>
                        </a:spcBef>
                        <a:spcAft>
                          <a:spcPts val="0"/>
                        </a:spcAft>
                      </a:pPr>
                      <a:r>
                        <a:rPr lang="en-US" sz="1400" dirty="0">
                          <a:effectLst/>
                        </a:rPr>
                        <a:t>Arab Emirates ***</a:t>
                      </a:r>
                      <a:endParaRPr lang="en-US" sz="1400" dirty="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319</a:t>
                      </a:r>
                      <a:endParaRPr lang="en-US" sz="120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a:effectLst/>
                        </a:rPr>
                        <a:t>373</a:t>
                      </a:r>
                      <a:endParaRPr lang="en-US" sz="1200">
                        <a:effectLst/>
                        <a:latin typeface="+mn-lt"/>
                        <a:ea typeface="Times New Roman"/>
                      </a:endParaRPr>
                    </a:p>
                  </a:txBody>
                  <a:tcPr marL="57163" marR="57163" marT="0" marB="0" anchor="ctr"/>
                </a:tc>
              </a:tr>
              <a:tr h="300278">
                <a:tc>
                  <a:txBody>
                    <a:bodyPr/>
                    <a:lstStyle/>
                    <a:p>
                      <a:pPr marL="0" marR="0" algn="l" rtl="0">
                        <a:spcBef>
                          <a:spcPts val="0"/>
                        </a:spcBef>
                        <a:spcAft>
                          <a:spcPts val="0"/>
                        </a:spcAft>
                      </a:pPr>
                      <a:r>
                        <a:rPr lang="en-US" sz="1400" dirty="0">
                          <a:effectLst/>
                        </a:rPr>
                        <a:t>Total</a:t>
                      </a:r>
                      <a:endParaRPr lang="en-US" sz="1400" dirty="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dirty="0">
                          <a:effectLst/>
                        </a:rPr>
                        <a:t>2293</a:t>
                      </a:r>
                      <a:endParaRPr lang="en-US" sz="1200" b="1" dirty="0">
                        <a:effectLst/>
                        <a:latin typeface="+mn-lt"/>
                        <a:ea typeface="Times New Roman"/>
                      </a:endParaRPr>
                    </a:p>
                  </a:txBody>
                  <a:tcPr marL="57163" marR="57163" marT="0" marB="0" anchor="ctr"/>
                </a:tc>
                <a:tc>
                  <a:txBody>
                    <a:bodyPr/>
                    <a:lstStyle/>
                    <a:p>
                      <a:pPr marL="0" marR="0" algn="r" rtl="0">
                        <a:spcBef>
                          <a:spcPts val="0"/>
                        </a:spcBef>
                        <a:spcAft>
                          <a:spcPts val="0"/>
                        </a:spcAft>
                      </a:pPr>
                      <a:r>
                        <a:rPr lang="en-US" sz="1200" dirty="0">
                          <a:effectLst/>
                        </a:rPr>
                        <a:t>3039</a:t>
                      </a:r>
                      <a:endParaRPr lang="en-US" sz="1200" b="1" dirty="0">
                        <a:effectLst/>
                        <a:latin typeface="+mn-lt"/>
                        <a:ea typeface="Times New Roman"/>
                      </a:endParaRPr>
                    </a:p>
                  </a:txBody>
                  <a:tcPr marL="57163" marR="57163" marT="0" marB="0" anchor="ctr"/>
                </a:tc>
              </a:tr>
              <a:tr h="207920">
                <a:tc>
                  <a:txBody>
                    <a:bodyPr/>
                    <a:lstStyle/>
                    <a:p>
                      <a:endParaRPr lang="en-US" sz="1200">
                        <a:effectLst/>
                        <a:latin typeface="+mn-lt"/>
                      </a:endParaRPr>
                    </a:p>
                  </a:txBody>
                  <a:tcPr marL="57163" marR="57163" marT="0" marB="0" anchor="b"/>
                </a:tc>
                <a:tc>
                  <a:txBody>
                    <a:bodyPr/>
                    <a:lstStyle/>
                    <a:p>
                      <a:endParaRPr lang="en-US" sz="1200">
                        <a:effectLst/>
                        <a:latin typeface="+mn-lt"/>
                      </a:endParaRPr>
                    </a:p>
                  </a:txBody>
                  <a:tcPr marL="57163" marR="57163" marT="0" marB="0" anchor="b"/>
                </a:tc>
                <a:tc>
                  <a:txBody>
                    <a:bodyPr/>
                    <a:lstStyle/>
                    <a:p>
                      <a:endParaRPr lang="en-US" sz="1200">
                        <a:effectLst/>
                        <a:latin typeface="+mn-lt"/>
                      </a:endParaRPr>
                    </a:p>
                  </a:txBody>
                  <a:tcPr marL="57163" marR="57163" marT="0" marB="0" anchor="b"/>
                </a:tc>
              </a:tr>
              <a:tr h="207920">
                <a:tc gridSpan="3">
                  <a:txBody>
                    <a:bodyPr/>
                    <a:lstStyle/>
                    <a:p>
                      <a:pPr marL="0" marR="0" algn="l" rtl="0">
                        <a:spcBef>
                          <a:spcPts val="0"/>
                        </a:spcBef>
                        <a:spcAft>
                          <a:spcPts val="0"/>
                        </a:spcAft>
                      </a:pPr>
                      <a:r>
                        <a:rPr lang="en-US" sz="1200">
                          <a:effectLst/>
                        </a:rPr>
                        <a:t>Source:  *    FAO</a:t>
                      </a:r>
                      <a:endParaRPr lang="en-US" sz="1200">
                        <a:effectLst/>
                        <a:latin typeface="+mn-lt"/>
                        <a:ea typeface="Times New Roman"/>
                      </a:endParaRPr>
                    </a:p>
                  </a:txBody>
                  <a:tcPr marL="57163" marR="57163" marT="0" marB="0" anchor="b"/>
                </a:tc>
                <a:tc hMerge="1">
                  <a:txBody>
                    <a:bodyPr/>
                    <a:lstStyle/>
                    <a:p>
                      <a:endParaRPr lang="en-US"/>
                    </a:p>
                  </a:txBody>
                  <a:tcPr/>
                </a:tc>
                <a:tc hMerge="1">
                  <a:txBody>
                    <a:bodyPr/>
                    <a:lstStyle/>
                    <a:p>
                      <a:endParaRPr lang="en-US"/>
                    </a:p>
                  </a:txBody>
                  <a:tcPr/>
                </a:tc>
              </a:tr>
              <a:tr h="207920">
                <a:tc gridSpan="3">
                  <a:txBody>
                    <a:bodyPr/>
                    <a:lstStyle/>
                    <a:p>
                      <a:pPr marL="0" marR="0" algn="l" rtl="0">
                        <a:spcBef>
                          <a:spcPts val="0"/>
                        </a:spcBef>
                        <a:spcAft>
                          <a:spcPts val="0"/>
                        </a:spcAft>
                      </a:pPr>
                      <a:r>
                        <a:rPr lang="en-US" sz="1200">
                          <a:effectLst/>
                        </a:rPr>
                        <a:t>               **  7000 tons Smuggled from Syria</a:t>
                      </a:r>
                      <a:endParaRPr lang="en-US" sz="1200">
                        <a:effectLst/>
                        <a:latin typeface="+mn-lt"/>
                        <a:ea typeface="Times New Roman"/>
                      </a:endParaRPr>
                    </a:p>
                  </a:txBody>
                  <a:tcPr marL="57163" marR="57163" marT="0" marB="0" anchor="b"/>
                </a:tc>
                <a:tc hMerge="1">
                  <a:txBody>
                    <a:bodyPr/>
                    <a:lstStyle/>
                    <a:p>
                      <a:endParaRPr lang="en-US"/>
                    </a:p>
                  </a:txBody>
                  <a:tcPr/>
                </a:tc>
                <a:tc hMerge="1">
                  <a:txBody>
                    <a:bodyPr/>
                    <a:lstStyle/>
                    <a:p>
                      <a:endParaRPr lang="en-US"/>
                    </a:p>
                  </a:txBody>
                  <a:tcPr/>
                </a:tc>
              </a:tr>
              <a:tr h="207920">
                <a:tc gridSpan="3">
                  <a:txBody>
                    <a:bodyPr/>
                    <a:lstStyle/>
                    <a:p>
                      <a:pPr marL="0" marR="0" algn="l" rtl="0">
                        <a:spcBef>
                          <a:spcPts val="0"/>
                        </a:spcBef>
                        <a:spcAft>
                          <a:spcPts val="0"/>
                        </a:spcAft>
                      </a:pPr>
                      <a:r>
                        <a:rPr lang="en-US" sz="1200" dirty="0">
                          <a:effectLst/>
                        </a:rPr>
                        <a:t>               *** Part of the imports are re-exported to other Arab countries as per GAFTA agreement </a:t>
                      </a:r>
                      <a:endParaRPr lang="en-US" sz="1200" dirty="0">
                        <a:effectLst/>
                        <a:latin typeface="+mn-lt"/>
                        <a:ea typeface="Times New Roman"/>
                      </a:endParaRPr>
                    </a:p>
                  </a:txBody>
                  <a:tcPr marL="57163" marR="57163" marT="0" marB="0" anchor="b"/>
                </a:tc>
                <a:tc hMerge="1">
                  <a:txBody>
                    <a:bodyPr/>
                    <a:lstStyle/>
                    <a:p>
                      <a:endParaRPr lang="en-US"/>
                    </a:p>
                  </a:txBody>
                  <a:tcPr/>
                </a:tc>
                <a:tc h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4355FB9E-2270-4246-A63E-83E2053C50B8}" type="slidenum">
              <a:rPr lang="en-US" smtClean="0"/>
              <a:pPr/>
              <a:t>9</a:t>
            </a:fld>
            <a:endParaRPr lang="en-US"/>
          </a:p>
        </p:txBody>
      </p:sp>
    </p:spTree>
    <p:extLst>
      <p:ext uri="{BB962C8B-B14F-4D97-AF65-F5344CB8AC3E}">
        <p14:creationId xmlns:p14="http://schemas.microsoft.com/office/powerpoint/2010/main" val="3870321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1637</Words>
  <Application>Microsoft Office PowerPoint</Application>
  <PresentationFormat>On-screen Show (4:3)</PresentationFormat>
  <Paragraphs>548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Roles of Farmers and Governments  in Reaching Self Sufficiency in Poultry Meat Production in the MENA  by Musa Freiji</vt:lpstr>
      <vt:lpstr>The Poultry Meat Industry in the ME and Africa</vt:lpstr>
      <vt:lpstr>Protection &amp; Subsidy Policies</vt:lpstr>
      <vt:lpstr>Protection &amp; Subsidy Policies (Cont.)</vt:lpstr>
      <vt:lpstr>Protection &amp; Subsidy Policies (Cont.)</vt:lpstr>
      <vt:lpstr>Protection &amp; Subsidy vs. Open Trade</vt:lpstr>
      <vt:lpstr>Protection &amp; Subsidy vs. Open Trade (Cont.)</vt:lpstr>
      <vt:lpstr>POULTRY MEAT PRODUCTION  IN THE ARAB WORLD</vt:lpstr>
      <vt:lpstr>IMPORTS OF POULTRY MEAT  IN MOST ARAB COUNTRIES (in 1000 MT)</vt:lpstr>
      <vt:lpstr>POULTRY MEAT CONSUMPTION  IN MOST ARAB COUNTRIES</vt:lpstr>
      <vt:lpstr>IMPORTS OF POULTRY MEAT  BY NORTHERN MEDITERRANEAN COUNTRIES</vt:lpstr>
      <vt:lpstr>Development of the poultry meat sector is problematic</vt:lpstr>
      <vt:lpstr>Possibility of developing the poultry meat production in the ME and Africa</vt:lpstr>
      <vt:lpstr>PowerPoint Presentation</vt:lpstr>
      <vt:lpstr>PowerPoint Presentation</vt:lpstr>
      <vt:lpstr>Conditions to develop the production  of the poultry meat sector (Cont.)</vt:lpstr>
      <vt:lpstr>Conditions to develop the production  of the poultry meat sector (Cont.)</vt:lpstr>
      <vt:lpstr>Conclusion</vt:lpstr>
      <vt:lpstr>PowerPoint Presentation</vt:lpstr>
    </vt:vector>
  </TitlesOfParts>
  <Company>IIRME - AE-Dubai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kailan</dc:creator>
  <cp:lastModifiedBy>Jihane Bou Abboud</cp:lastModifiedBy>
  <cp:revision>12</cp:revision>
  <dcterms:created xsi:type="dcterms:W3CDTF">2013-03-04T13:16:34Z</dcterms:created>
  <dcterms:modified xsi:type="dcterms:W3CDTF">2015-03-10T08:46:18Z</dcterms:modified>
</cp:coreProperties>
</file>