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2"/>
  </p:notesMasterIdLst>
  <p:sldIdLst>
    <p:sldId id="256" r:id="rId2"/>
    <p:sldId id="266" r:id="rId3"/>
    <p:sldId id="265" r:id="rId4"/>
    <p:sldId id="267" r:id="rId5"/>
    <p:sldId id="268" r:id="rId6"/>
    <p:sldId id="269" r:id="rId7"/>
    <p:sldId id="270" r:id="rId8"/>
    <p:sldId id="271" r:id="rId9"/>
    <p:sldId id="272" r:id="rId10"/>
    <p:sldId id="264" r:id="rId11"/>
  </p:sldIdLst>
  <p:sldSz cx="9144000" cy="6858000" type="screen4x3"/>
  <p:notesSz cx="701675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6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40591" cy="465455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4536" y="1"/>
            <a:ext cx="3040591" cy="465455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C232FB99-552F-48F5-BC36-BA1635F7D258}" type="datetimeFigureOut">
              <a:rPr lang="en-US" smtClean="0"/>
              <a:pPr/>
              <a:t>6/26/2015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8500"/>
            <a:ext cx="4654550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24" tIns="46662" rIns="93324" bIns="46662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21824"/>
            <a:ext cx="5613400" cy="4189095"/>
          </a:xfrm>
          <a:prstGeom prst="rect">
            <a:avLst/>
          </a:prstGeom>
        </p:spPr>
        <p:txBody>
          <a:bodyPr vert="horz" lIns="93324" tIns="46662" rIns="93324" bIns="46662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42030"/>
            <a:ext cx="3040591" cy="465455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4536" y="8842030"/>
            <a:ext cx="3040591" cy="465455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7F1E980F-4832-41B2-AE1A-59259B9087C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10942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1E980F-4832-41B2-AE1A-59259B9087CA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52909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92C4E-9411-491F-B86C-E115BAE25A19}" type="datetime1">
              <a:rPr lang="en-US" smtClean="0"/>
              <a:pPr/>
              <a:t>6/26/2015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D227B-19B2-4CD5-BBEC-0D738D3A4A9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62467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8C8DB-4D72-4311-BB7D-0BC785427868}" type="datetime1">
              <a:rPr lang="en-US" smtClean="0"/>
              <a:pPr/>
              <a:t>6/26/2015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D227B-19B2-4CD5-BBEC-0D738D3A4A9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50741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B5C82-6E63-4403-A9FF-F05EFBE79BBC}" type="datetime1">
              <a:rPr lang="en-US" smtClean="0"/>
              <a:pPr/>
              <a:t>6/26/2015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D227B-19B2-4CD5-BBEC-0D738D3A4A9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25864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4EBDA-4A23-4C07-AED4-B24778B3BB59}" type="datetime1">
              <a:rPr lang="en-US" smtClean="0"/>
              <a:pPr/>
              <a:t>6/26/2015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D227B-19B2-4CD5-BBEC-0D738D3A4A9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98957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A32E8-B195-4EEC-A3B2-D449327B65E8}" type="datetime1">
              <a:rPr lang="en-US" smtClean="0"/>
              <a:pPr/>
              <a:t>6/26/2015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D227B-19B2-4CD5-BBEC-0D738D3A4A9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79175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1D17D-B74E-4FE8-95B8-03D1E7B33482}" type="datetime1">
              <a:rPr lang="en-US" smtClean="0"/>
              <a:pPr/>
              <a:t>6/26/2015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D227B-19B2-4CD5-BBEC-0D738D3A4A9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7099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85FB4-A15A-4B2A-B5E4-DAE961A9665E}" type="datetime1">
              <a:rPr lang="en-US" smtClean="0"/>
              <a:pPr/>
              <a:t>6/26/2015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D227B-19B2-4CD5-BBEC-0D738D3A4A9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193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CFFB2-48A2-4ED9-B335-4A6450E08119}" type="datetime1">
              <a:rPr lang="en-US" smtClean="0"/>
              <a:pPr/>
              <a:t>6/26/2015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D227B-19B2-4CD5-BBEC-0D738D3A4A9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40312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11964-EFE6-4A53-A288-2722A8BF73BE}" type="datetime1">
              <a:rPr lang="en-US" smtClean="0"/>
              <a:pPr/>
              <a:t>6/26/2015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D227B-19B2-4CD5-BBEC-0D738D3A4A9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90445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B4F73-F546-43B4-9505-8D10DF16195B}" type="datetime1">
              <a:rPr lang="en-US" smtClean="0"/>
              <a:pPr/>
              <a:t>6/26/2015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D227B-19B2-4CD5-BBEC-0D738D3A4A9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44431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CFEB0-D22C-4A48-87F3-A2DD661AD945}" type="datetime1">
              <a:rPr lang="en-US" smtClean="0"/>
              <a:pPr/>
              <a:t>6/26/2015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D227B-19B2-4CD5-BBEC-0D738D3A4A9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47493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FD85EA-2712-49AB-BFE0-D6B9A5DE9A94}" type="datetime1">
              <a:rPr lang="en-US" smtClean="0"/>
              <a:pPr/>
              <a:t>6/26/2015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DD227B-19B2-4CD5-BBEC-0D738D3A4A9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79134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D:\Wadi Group\_wadi group\Musa F\Musa\BG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" y="0"/>
            <a:ext cx="9144001" cy="68580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1447799"/>
          </a:xfrm>
        </p:spPr>
        <p:txBody>
          <a:bodyPr>
            <a:noAutofit/>
          </a:bodyPr>
          <a:lstStyle/>
          <a:p>
            <a:r>
              <a:rPr lang="en-US" sz="3400" b="1" dirty="0" smtClean="0">
                <a:solidFill>
                  <a:schemeClr val="bg1"/>
                </a:solidFill>
                <a:cs typeface="Simplified Arabic" pitchFamily="18" charset="-78"/>
              </a:rPr>
              <a:t>Basic Hurdles Contributing </a:t>
            </a:r>
            <a:br>
              <a:rPr lang="en-US" sz="3400" b="1" dirty="0" smtClean="0">
                <a:solidFill>
                  <a:schemeClr val="bg1"/>
                </a:solidFill>
                <a:cs typeface="Simplified Arabic" pitchFamily="18" charset="-78"/>
              </a:rPr>
            </a:br>
            <a:r>
              <a:rPr lang="en-US" sz="3400" b="1" dirty="0" smtClean="0">
                <a:solidFill>
                  <a:schemeClr val="bg1"/>
                </a:solidFill>
                <a:cs typeface="Simplified Arabic" pitchFamily="18" charset="-78"/>
              </a:rPr>
              <a:t>to Non-Sufficiency in Agriculture </a:t>
            </a:r>
            <a:br>
              <a:rPr lang="en-US" sz="3400" b="1" dirty="0" smtClean="0">
                <a:solidFill>
                  <a:schemeClr val="bg1"/>
                </a:solidFill>
                <a:cs typeface="Simplified Arabic" pitchFamily="18" charset="-78"/>
              </a:rPr>
            </a:br>
            <a:r>
              <a:rPr lang="en-US" sz="3400" b="1" dirty="0" smtClean="0">
                <a:solidFill>
                  <a:schemeClr val="bg1"/>
                </a:solidFill>
                <a:cs typeface="Simplified Arabic" pitchFamily="18" charset="-78"/>
              </a:rPr>
              <a:t>and Food Production in Lebanon</a:t>
            </a:r>
            <a:endParaRPr lang="en-US" sz="3400" dirty="0">
              <a:solidFill>
                <a:schemeClr val="bg1"/>
              </a:solidFill>
              <a:cs typeface="Simplified Arabic" pitchFamily="18" charset="-7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2514600"/>
            <a:ext cx="9144000" cy="2514600"/>
          </a:xfrm>
        </p:spPr>
        <p:txBody>
          <a:bodyPr>
            <a:normAutofit/>
          </a:bodyPr>
          <a:lstStyle/>
          <a:p>
            <a:r>
              <a:rPr lang="en-US" sz="2000" b="1" dirty="0" smtClean="0">
                <a:solidFill>
                  <a:schemeClr val="bg1">
                    <a:lumMod val="65000"/>
                  </a:schemeClr>
                </a:solidFill>
                <a:latin typeface="+mj-lt"/>
                <a:cs typeface="Simplified Arabic" pitchFamily="18" charset="-78"/>
              </a:rPr>
              <a:t>By Musa Freiji</a:t>
            </a:r>
            <a:endParaRPr lang="ar-LB" sz="2000" b="1" dirty="0" smtClean="0">
              <a:solidFill>
                <a:schemeClr val="bg1">
                  <a:lumMod val="65000"/>
                </a:schemeClr>
              </a:solidFill>
              <a:latin typeface="+mj-lt"/>
              <a:cs typeface="Simplified Arabic" pitchFamily="18" charset="-78"/>
            </a:endParaRPr>
          </a:p>
          <a:p>
            <a:endParaRPr lang="ar-LB" sz="1800" b="1" dirty="0" smtClean="0">
              <a:solidFill>
                <a:schemeClr val="bg1">
                  <a:lumMod val="65000"/>
                </a:schemeClr>
              </a:solidFill>
              <a:latin typeface="+mj-lt"/>
              <a:cs typeface="Simplified Arabic" pitchFamily="18" charset="-78"/>
            </a:endParaRPr>
          </a:p>
          <a:p>
            <a:endParaRPr lang="en-US" sz="2400" b="1" dirty="0" smtClean="0">
              <a:solidFill>
                <a:schemeClr val="bg1">
                  <a:lumMod val="65000"/>
                </a:schemeClr>
              </a:solidFill>
              <a:latin typeface="+mj-lt"/>
              <a:cs typeface="Simplified Arabic" pitchFamily="18" charset="-78"/>
            </a:endParaRPr>
          </a:p>
          <a:p>
            <a:r>
              <a:rPr lang="en-US" sz="2400" b="1" dirty="0" smtClean="0">
                <a:solidFill>
                  <a:schemeClr val="bg1">
                    <a:lumMod val="65000"/>
                  </a:schemeClr>
                </a:solidFill>
                <a:latin typeface="+mj-lt"/>
                <a:cs typeface="Simplified Arabic" pitchFamily="18" charset="-78"/>
              </a:rPr>
              <a:t>Global Conference of Higher Association for Agricultura</a:t>
            </a:r>
            <a:r>
              <a:rPr lang="en-US" sz="2400" b="1" dirty="0">
                <a:solidFill>
                  <a:schemeClr val="bg1">
                    <a:lumMod val="65000"/>
                  </a:schemeClr>
                </a:solidFill>
                <a:latin typeface="+mj-lt"/>
                <a:cs typeface="Simplified Arabic" pitchFamily="18" charset="-78"/>
              </a:rPr>
              <a:t>l</a:t>
            </a:r>
            <a:r>
              <a:rPr lang="en-US" sz="2400" b="1" dirty="0" smtClean="0">
                <a:solidFill>
                  <a:schemeClr val="bg1">
                    <a:lumMod val="65000"/>
                  </a:schemeClr>
                </a:solidFill>
                <a:latin typeface="+mj-lt"/>
                <a:cs typeface="Simplified Arabic" pitchFamily="18" charset="-78"/>
              </a:rPr>
              <a:t> Life Sciences</a:t>
            </a:r>
          </a:p>
          <a:p>
            <a:r>
              <a:rPr lang="en-US" sz="2000" b="1" dirty="0" smtClean="0">
                <a:solidFill>
                  <a:schemeClr val="bg1">
                    <a:lumMod val="65000"/>
                  </a:schemeClr>
                </a:solidFill>
                <a:latin typeface="+mj-lt"/>
                <a:cs typeface="Simplified Arabic" pitchFamily="18" charset="-78"/>
              </a:rPr>
              <a:t>Holy Spirit University of </a:t>
            </a:r>
            <a:r>
              <a:rPr lang="en-US" sz="2000" b="1" dirty="0" err="1" smtClean="0">
                <a:solidFill>
                  <a:schemeClr val="bg1">
                    <a:lumMod val="65000"/>
                  </a:schemeClr>
                </a:solidFill>
                <a:latin typeface="+mj-lt"/>
                <a:cs typeface="Simplified Arabic" pitchFamily="18" charset="-78"/>
              </a:rPr>
              <a:t>Kaslik</a:t>
            </a:r>
            <a:endParaRPr lang="en-US" sz="2000" b="1" dirty="0">
              <a:solidFill>
                <a:schemeClr val="bg1">
                  <a:lumMod val="65000"/>
                </a:schemeClr>
              </a:solidFill>
              <a:latin typeface="+mj-lt"/>
              <a:cs typeface="Simplified Arabic" pitchFamily="18" charset="-78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5715000"/>
            <a:ext cx="91440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solidFill>
                  <a:schemeClr val="bg1"/>
                </a:solidFill>
                <a:latin typeface="+mj-lt"/>
                <a:cs typeface="Simplified Arabic" pitchFamily="18" charset="-78"/>
              </a:rPr>
              <a:t>June 25, 2015</a:t>
            </a:r>
            <a:endParaRPr lang="en-US" sz="2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868838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D:\Wadi Group\_wadi group\Musa F\Musa\BG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D227B-19B2-4CD5-BBEC-0D738D3A4A95}" type="slidenum">
              <a:rPr lang="en-US" smtClean="0">
                <a:solidFill>
                  <a:schemeClr val="bg1"/>
                </a:solidFill>
              </a:rPr>
              <a:pPr/>
              <a:t>10</a:t>
            </a:fld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0" y="2209800"/>
            <a:ext cx="9144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6000" b="1" dirty="0" smtClean="0">
                <a:solidFill>
                  <a:schemeClr val="bg1"/>
                </a:solidFill>
                <a:latin typeface="Simplified Arabic" pitchFamily="18" charset="-78"/>
                <a:ea typeface="+mj-ea"/>
                <a:cs typeface="Simplified Arabic" pitchFamily="18" charset="-78"/>
              </a:rPr>
              <a:t>Thank you,</a:t>
            </a:r>
            <a:endParaRPr kumimoji="0" lang="en-US" sz="60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Simplified Arabic" pitchFamily="18" charset="-78"/>
              <a:ea typeface="+mj-ea"/>
              <a:cs typeface="Simplified Arabic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539688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D:\Wadi Group\_wadi group\Musa F\Musa\footer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089650"/>
            <a:ext cx="9144000" cy="76835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rtl="1"/>
            <a:r>
              <a:rPr lang="en-US" sz="3400" b="1" dirty="0" smtClean="0">
                <a:solidFill>
                  <a:schemeClr val="tx2">
                    <a:lumMod val="75000"/>
                  </a:schemeClr>
                </a:solidFill>
                <a:cs typeface="Simplified Arabic" pitchFamily="18" charset="-78"/>
              </a:rPr>
              <a:t>On-going Legislations</a:t>
            </a:r>
            <a:endParaRPr lang="en-US" sz="3400" b="1" dirty="0">
              <a:solidFill>
                <a:schemeClr val="tx2">
                  <a:lumMod val="75000"/>
                </a:schemeClr>
              </a:solidFill>
              <a:cs typeface="Simplified Arabic" pitchFamily="18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525963"/>
          </a:xfrm>
        </p:spPr>
        <p:txBody>
          <a:bodyPr>
            <a:normAutofit/>
          </a:bodyPr>
          <a:lstStyle/>
          <a:p>
            <a:pPr algn="just"/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  <a:latin typeface="+mj-lt"/>
                <a:cs typeface="Simplified Arabic" pitchFamily="18" charset="-78"/>
              </a:rPr>
              <a:t>The National Production Protection Law</a:t>
            </a:r>
            <a:endParaRPr lang="en-US" sz="2400" dirty="0">
              <a:solidFill>
                <a:schemeClr val="tx2">
                  <a:lumMod val="75000"/>
                </a:schemeClr>
              </a:solidFill>
              <a:latin typeface="+mj-lt"/>
              <a:cs typeface="Simplified Arabic" pitchFamily="18" charset="-78"/>
            </a:endParaRPr>
          </a:p>
          <a:p>
            <a:pPr algn="just"/>
            <a:endParaRPr lang="en-US" sz="2400" dirty="0" smtClean="0">
              <a:solidFill>
                <a:schemeClr val="tx2">
                  <a:lumMod val="75000"/>
                </a:schemeClr>
              </a:solidFill>
              <a:latin typeface="+mj-lt"/>
              <a:cs typeface="Simplified Arabic" pitchFamily="18" charset="-78"/>
            </a:endParaRPr>
          </a:p>
          <a:p>
            <a:pPr algn="just"/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  <a:latin typeface="+mj-lt"/>
                <a:cs typeface="Simplified Arabic" pitchFamily="18" charset="-78"/>
              </a:rPr>
              <a:t>The Consumer Protection Law</a:t>
            </a:r>
          </a:p>
          <a:p>
            <a:pPr algn="just"/>
            <a:endParaRPr lang="en-US" sz="2400" dirty="0" smtClean="0">
              <a:solidFill>
                <a:schemeClr val="tx2">
                  <a:lumMod val="75000"/>
                </a:schemeClr>
              </a:solidFill>
              <a:latin typeface="+mj-lt"/>
              <a:cs typeface="Simplified Arabic" pitchFamily="18" charset="-78"/>
            </a:endParaRPr>
          </a:p>
          <a:p>
            <a:pPr algn="just"/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  <a:latin typeface="+mj-lt"/>
                <a:cs typeface="Simplified Arabic" pitchFamily="18" charset="-78"/>
              </a:rPr>
              <a:t>The Severe Reduction of Import duties</a:t>
            </a:r>
            <a:endParaRPr lang="ar-LB" sz="2400" dirty="0" smtClean="0">
              <a:solidFill>
                <a:schemeClr val="tx2">
                  <a:lumMod val="75000"/>
                </a:schemeClr>
              </a:solidFill>
              <a:latin typeface="+mj-lt"/>
              <a:cs typeface="Simplified Arabic" pitchFamily="18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492875"/>
            <a:ext cx="2133600" cy="365125"/>
          </a:xfrm>
        </p:spPr>
        <p:txBody>
          <a:bodyPr/>
          <a:lstStyle/>
          <a:p>
            <a:fld id="{DBDD227B-19B2-4CD5-BBEC-0D738D3A4A95}" type="slidenum">
              <a:rPr lang="en-US" smtClean="0">
                <a:solidFill>
                  <a:schemeClr val="tx1"/>
                </a:solidFill>
              </a:rPr>
              <a:pPr/>
              <a:t>2</a:t>
            </a:fld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8609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999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999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999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D:\Wadi Group\_wadi group\Musa F\Musa\footer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089650"/>
            <a:ext cx="9144000" cy="76835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rtl="1"/>
            <a:r>
              <a:rPr lang="en-US" sz="3400" b="1" dirty="0" smtClean="0">
                <a:solidFill>
                  <a:schemeClr val="tx2">
                    <a:lumMod val="75000"/>
                  </a:schemeClr>
                </a:solidFill>
                <a:cs typeface="Simplified Arabic" pitchFamily="18" charset="-78"/>
              </a:rPr>
              <a:t>On-going Legislations </a:t>
            </a:r>
            <a:r>
              <a:rPr lang="en-US" sz="2400" b="1" dirty="0" smtClean="0">
                <a:solidFill>
                  <a:schemeClr val="tx2">
                    <a:lumMod val="75000"/>
                  </a:schemeClr>
                </a:solidFill>
                <a:cs typeface="Simplified Arabic" pitchFamily="18" charset="-78"/>
              </a:rPr>
              <a:t>(Continued) </a:t>
            </a:r>
            <a:endParaRPr lang="en-US" sz="2400" b="1" dirty="0">
              <a:solidFill>
                <a:schemeClr val="tx2">
                  <a:lumMod val="75000"/>
                </a:schemeClr>
              </a:solidFill>
              <a:cs typeface="Simplified Arabic" pitchFamily="18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525963"/>
          </a:xfrm>
        </p:spPr>
        <p:txBody>
          <a:bodyPr>
            <a:normAutofit/>
          </a:bodyPr>
          <a:lstStyle/>
          <a:p>
            <a:pPr algn="just"/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  <a:latin typeface="+mj-lt"/>
                <a:cs typeface="Simplified Arabic" pitchFamily="18" charset="-78"/>
              </a:rPr>
              <a:t>Bilateral Free Trade agreements</a:t>
            </a:r>
            <a:endParaRPr lang="en-US" sz="2400" dirty="0">
              <a:solidFill>
                <a:schemeClr val="tx2">
                  <a:lumMod val="75000"/>
                </a:schemeClr>
              </a:solidFill>
              <a:latin typeface="+mj-lt"/>
              <a:cs typeface="Simplified Arabic" pitchFamily="18" charset="-78"/>
            </a:endParaRPr>
          </a:p>
          <a:p>
            <a:pPr algn="just"/>
            <a:endParaRPr lang="en-US" sz="2400" dirty="0" smtClean="0">
              <a:solidFill>
                <a:schemeClr val="tx2">
                  <a:lumMod val="75000"/>
                </a:schemeClr>
              </a:solidFill>
              <a:latin typeface="+mj-lt"/>
              <a:cs typeface="Simplified Arabic" pitchFamily="18" charset="-78"/>
            </a:endParaRPr>
          </a:p>
          <a:p>
            <a:pPr algn="just"/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  <a:latin typeface="+mj-lt"/>
                <a:cs typeface="Simplified Arabic" pitchFamily="18" charset="-78"/>
              </a:rPr>
              <a:t>Gafta agreement</a:t>
            </a:r>
          </a:p>
          <a:p>
            <a:pPr algn="just"/>
            <a:endParaRPr lang="en-US" sz="2400" dirty="0" smtClean="0">
              <a:solidFill>
                <a:schemeClr val="tx2">
                  <a:lumMod val="75000"/>
                </a:schemeClr>
              </a:solidFill>
              <a:latin typeface="+mj-lt"/>
              <a:cs typeface="Simplified Arabic" pitchFamily="18" charset="-78"/>
            </a:endParaRPr>
          </a:p>
          <a:p>
            <a:pPr algn="just"/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  <a:latin typeface="+mj-lt"/>
                <a:cs typeface="Simplified Arabic" pitchFamily="18" charset="-78"/>
              </a:rPr>
              <a:t>Euro-med agreement</a:t>
            </a:r>
          </a:p>
          <a:p>
            <a:pPr algn="just"/>
            <a:endParaRPr lang="en-US" sz="2400" dirty="0">
              <a:solidFill>
                <a:schemeClr val="tx2">
                  <a:lumMod val="75000"/>
                </a:schemeClr>
              </a:solidFill>
              <a:latin typeface="+mj-lt"/>
              <a:cs typeface="Simplified Arabic" pitchFamily="18" charset="-78"/>
            </a:endParaRPr>
          </a:p>
          <a:p>
            <a:pPr algn="just"/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  <a:latin typeface="+mj-lt"/>
                <a:cs typeface="Simplified Arabic" pitchFamily="18" charset="-78"/>
              </a:rPr>
              <a:t>WTO agreement</a:t>
            </a:r>
            <a:endParaRPr lang="ar-LB" sz="2400" dirty="0" smtClean="0">
              <a:solidFill>
                <a:schemeClr val="tx2">
                  <a:lumMod val="75000"/>
                </a:schemeClr>
              </a:solidFill>
              <a:latin typeface="+mj-lt"/>
              <a:cs typeface="Simplified Arabic" pitchFamily="18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492875"/>
            <a:ext cx="2133600" cy="365125"/>
          </a:xfrm>
        </p:spPr>
        <p:txBody>
          <a:bodyPr/>
          <a:lstStyle/>
          <a:p>
            <a:fld id="{DBDD227B-19B2-4CD5-BBEC-0D738D3A4A95}" type="slidenum">
              <a:rPr lang="en-US" smtClean="0">
                <a:solidFill>
                  <a:schemeClr val="tx1"/>
                </a:solidFill>
              </a:rPr>
              <a:pPr/>
              <a:t>3</a:t>
            </a:fld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41436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999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999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999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999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D:\Wadi Group\_wadi group\Musa F\Musa\footer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089650"/>
            <a:ext cx="9144000" cy="76835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Autofit/>
          </a:bodyPr>
          <a:lstStyle/>
          <a:p>
            <a:r>
              <a:rPr lang="en-US" sz="3400" b="1" dirty="0">
                <a:solidFill>
                  <a:schemeClr val="tx2">
                    <a:lumMod val="75000"/>
                  </a:schemeClr>
                </a:solidFill>
                <a:cs typeface="Simplified Arabic" pitchFamily="18" charset="-78"/>
              </a:rPr>
              <a:t>Economic Principles </a:t>
            </a:r>
            <a:r>
              <a:rPr lang="en-US" sz="3400" b="1" dirty="0" smtClean="0">
                <a:solidFill>
                  <a:schemeClr val="tx2">
                    <a:lumMod val="75000"/>
                  </a:schemeClr>
                </a:solidFill>
                <a:cs typeface="Simplified Arabic" pitchFamily="18" charset="-78"/>
              </a:rPr>
              <a:t/>
            </a:r>
            <a:br>
              <a:rPr lang="en-US" sz="3400" b="1" dirty="0" smtClean="0">
                <a:solidFill>
                  <a:schemeClr val="tx2">
                    <a:lumMod val="75000"/>
                  </a:schemeClr>
                </a:solidFill>
                <a:cs typeface="Simplified Arabic" pitchFamily="18" charset="-78"/>
              </a:rPr>
            </a:br>
            <a:r>
              <a:rPr lang="en-US" sz="3400" b="1" dirty="0" smtClean="0">
                <a:solidFill>
                  <a:schemeClr val="tx2">
                    <a:lumMod val="75000"/>
                  </a:schemeClr>
                </a:solidFill>
                <a:cs typeface="Simplified Arabic" pitchFamily="18" charset="-78"/>
              </a:rPr>
              <a:t>that </a:t>
            </a:r>
            <a:r>
              <a:rPr lang="en-US" sz="3400" b="1" dirty="0">
                <a:solidFill>
                  <a:schemeClr val="tx2">
                    <a:lumMod val="75000"/>
                  </a:schemeClr>
                </a:solidFill>
                <a:cs typeface="Simplified Arabic" pitchFamily="18" charset="-78"/>
              </a:rPr>
              <a:t>Led to Present Legislations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525963"/>
          </a:xfrm>
        </p:spPr>
        <p:txBody>
          <a:bodyPr>
            <a:normAutofit/>
          </a:bodyPr>
          <a:lstStyle/>
          <a:p>
            <a:pPr algn="just"/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  <a:latin typeface="+mj-lt"/>
                <a:cs typeface="Simplified Arabic" pitchFamily="18" charset="-78"/>
              </a:rPr>
              <a:t>The phenomena of globalization</a:t>
            </a:r>
            <a:endParaRPr lang="en-US" sz="2400" dirty="0">
              <a:solidFill>
                <a:schemeClr val="tx2">
                  <a:lumMod val="75000"/>
                </a:schemeClr>
              </a:solidFill>
              <a:latin typeface="+mj-lt"/>
              <a:cs typeface="Simplified Arabic" pitchFamily="18" charset="-78"/>
            </a:endParaRPr>
          </a:p>
          <a:p>
            <a:pPr algn="just"/>
            <a:endParaRPr lang="en-US" sz="2400" dirty="0" smtClean="0">
              <a:solidFill>
                <a:schemeClr val="tx2">
                  <a:lumMod val="75000"/>
                </a:schemeClr>
              </a:solidFill>
              <a:latin typeface="+mj-lt"/>
              <a:cs typeface="Simplified Arabic" pitchFamily="18" charset="-78"/>
            </a:endParaRPr>
          </a:p>
          <a:p>
            <a:pPr algn="just"/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  <a:latin typeface="+mj-lt"/>
                <a:cs typeface="Simplified Arabic" pitchFamily="18" charset="-78"/>
              </a:rPr>
              <a:t>Lebanese producers will have access to several hundreds of millions of consumers</a:t>
            </a:r>
          </a:p>
          <a:p>
            <a:pPr algn="just"/>
            <a:endParaRPr lang="en-US" sz="2400" dirty="0" smtClean="0">
              <a:solidFill>
                <a:schemeClr val="tx2">
                  <a:lumMod val="75000"/>
                </a:schemeClr>
              </a:solidFill>
              <a:latin typeface="+mj-lt"/>
              <a:cs typeface="Simplified Arabic" pitchFamily="18" charset="-78"/>
            </a:endParaRPr>
          </a:p>
          <a:p>
            <a:pPr algn="just"/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  <a:latin typeface="+mj-lt"/>
                <a:cs typeface="Simplified Arabic" pitchFamily="18" charset="-78"/>
              </a:rPr>
              <a:t>Introduction of new technologies and investments</a:t>
            </a:r>
          </a:p>
          <a:p>
            <a:pPr algn="just"/>
            <a:endParaRPr lang="en-US" sz="2400" dirty="0" smtClean="0">
              <a:solidFill>
                <a:schemeClr val="tx2">
                  <a:lumMod val="75000"/>
                </a:schemeClr>
              </a:solidFill>
              <a:latin typeface="+mj-lt"/>
              <a:cs typeface="Simplified Arabic" pitchFamily="18" charset="-78"/>
            </a:endParaRPr>
          </a:p>
          <a:p>
            <a:pPr algn="just"/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  <a:latin typeface="+mj-lt"/>
                <a:cs typeface="Simplified Arabic" pitchFamily="18" charset="-78"/>
              </a:rPr>
              <a:t>Driving the new generations to innovation</a:t>
            </a:r>
          </a:p>
          <a:p>
            <a:pPr algn="just"/>
            <a:endParaRPr lang="en-US" sz="2400" dirty="0">
              <a:solidFill>
                <a:schemeClr val="tx2">
                  <a:lumMod val="75000"/>
                </a:schemeClr>
              </a:solidFill>
              <a:latin typeface="+mj-lt"/>
              <a:cs typeface="Simplified Arabic" pitchFamily="18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492875"/>
            <a:ext cx="2133600" cy="365125"/>
          </a:xfrm>
        </p:spPr>
        <p:txBody>
          <a:bodyPr/>
          <a:lstStyle/>
          <a:p>
            <a:fld id="{DBDD227B-19B2-4CD5-BBEC-0D738D3A4A95}" type="slidenum">
              <a:rPr lang="en-US" smtClean="0">
                <a:solidFill>
                  <a:schemeClr val="tx1"/>
                </a:solidFill>
              </a:rPr>
              <a:pPr/>
              <a:t>4</a:t>
            </a:fld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93889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999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999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999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999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D:\Wadi Group\_wadi group\Musa F\Musa\footer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089650"/>
            <a:ext cx="9144000" cy="76835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rtl="1"/>
            <a:r>
              <a:rPr lang="en-US" sz="3400" b="1" dirty="0" smtClean="0">
                <a:solidFill>
                  <a:schemeClr val="tx2">
                    <a:lumMod val="75000"/>
                  </a:schemeClr>
                </a:solidFill>
                <a:cs typeface="Simplified Arabic" pitchFamily="18" charset="-78"/>
              </a:rPr>
              <a:t>Forces Behind Drafting the Legislations</a:t>
            </a:r>
            <a:endParaRPr lang="en-US" sz="2400" b="1" dirty="0">
              <a:solidFill>
                <a:schemeClr val="tx2">
                  <a:lumMod val="75000"/>
                </a:schemeClr>
              </a:solidFill>
              <a:cs typeface="Simplified Arabic" pitchFamily="18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525963"/>
          </a:xfrm>
        </p:spPr>
        <p:txBody>
          <a:bodyPr>
            <a:normAutofit/>
          </a:bodyPr>
          <a:lstStyle/>
          <a:p>
            <a:pPr algn="just"/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  <a:latin typeface="+mj-lt"/>
                <a:cs typeface="Simplified Arabic" pitchFamily="18" charset="-78"/>
              </a:rPr>
              <a:t>USAID</a:t>
            </a:r>
            <a:endParaRPr lang="en-US" sz="2400" dirty="0">
              <a:solidFill>
                <a:schemeClr val="tx2">
                  <a:lumMod val="75000"/>
                </a:schemeClr>
              </a:solidFill>
              <a:latin typeface="+mj-lt"/>
              <a:cs typeface="Simplified Arabic" pitchFamily="18" charset="-78"/>
            </a:endParaRPr>
          </a:p>
          <a:p>
            <a:pPr algn="just"/>
            <a:endParaRPr lang="en-US" sz="2400" dirty="0" smtClean="0">
              <a:solidFill>
                <a:schemeClr val="tx2">
                  <a:lumMod val="75000"/>
                </a:schemeClr>
              </a:solidFill>
              <a:latin typeface="+mj-lt"/>
              <a:cs typeface="Simplified Arabic" pitchFamily="18" charset="-78"/>
            </a:endParaRPr>
          </a:p>
          <a:p>
            <a:pPr algn="just"/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  <a:latin typeface="+mj-lt"/>
                <a:cs typeface="Simplified Arabic" pitchFamily="18" charset="-78"/>
              </a:rPr>
              <a:t>UNDP</a:t>
            </a:r>
            <a:endParaRPr lang="en-US" sz="2400" dirty="0" smtClean="0">
              <a:solidFill>
                <a:schemeClr val="tx2">
                  <a:lumMod val="75000"/>
                </a:schemeClr>
              </a:solidFill>
              <a:latin typeface="+mj-lt"/>
              <a:cs typeface="Simplified Arabic" pitchFamily="18" charset="-78"/>
            </a:endParaRPr>
          </a:p>
          <a:p>
            <a:pPr algn="just"/>
            <a:endParaRPr lang="en-US" sz="2400" dirty="0" smtClean="0">
              <a:solidFill>
                <a:schemeClr val="tx2">
                  <a:lumMod val="75000"/>
                </a:schemeClr>
              </a:solidFill>
              <a:latin typeface="+mj-lt"/>
              <a:cs typeface="Simplified Arabic" pitchFamily="18" charset="-78"/>
            </a:endParaRPr>
          </a:p>
          <a:p>
            <a:pPr algn="just"/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  <a:latin typeface="+mj-lt"/>
                <a:cs typeface="Simplified Arabic" pitchFamily="18" charset="-78"/>
              </a:rPr>
              <a:t>European Commission</a:t>
            </a:r>
          </a:p>
          <a:p>
            <a:pPr algn="just"/>
            <a:endParaRPr lang="en-US" sz="2400" dirty="0">
              <a:solidFill>
                <a:schemeClr val="tx2">
                  <a:lumMod val="75000"/>
                </a:schemeClr>
              </a:solidFill>
              <a:latin typeface="+mj-lt"/>
              <a:cs typeface="Simplified Arabic" pitchFamily="18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492875"/>
            <a:ext cx="2133600" cy="365125"/>
          </a:xfrm>
        </p:spPr>
        <p:txBody>
          <a:bodyPr/>
          <a:lstStyle/>
          <a:p>
            <a:fld id="{DBDD227B-19B2-4CD5-BBEC-0D738D3A4A95}" type="slidenum">
              <a:rPr lang="en-US" smtClean="0">
                <a:solidFill>
                  <a:schemeClr val="tx1"/>
                </a:solidFill>
              </a:rPr>
              <a:pPr/>
              <a:t>5</a:t>
            </a:fld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0173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999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999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999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D:\Wadi Group\_wadi group\Musa F\Musa\footer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089650"/>
            <a:ext cx="9144000" cy="76835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rtl="1"/>
            <a:r>
              <a:rPr lang="en-US" sz="3200" b="1" dirty="0" smtClean="0">
                <a:solidFill>
                  <a:schemeClr val="tx2">
                    <a:lumMod val="75000"/>
                  </a:schemeClr>
                </a:solidFill>
                <a:cs typeface="Simplified Arabic" pitchFamily="18" charset="-78"/>
              </a:rPr>
              <a:t>Outcome of Adopted Policies and Measures over 25 years</a:t>
            </a:r>
            <a:endParaRPr lang="en-US" sz="3200" b="1" dirty="0">
              <a:solidFill>
                <a:schemeClr val="tx2">
                  <a:lumMod val="75000"/>
                </a:schemeClr>
              </a:solidFill>
              <a:cs typeface="Simplified Arabic" pitchFamily="18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09800"/>
            <a:ext cx="8229600" cy="4525963"/>
          </a:xfrm>
        </p:spPr>
        <p:txBody>
          <a:bodyPr>
            <a:normAutofit/>
          </a:bodyPr>
          <a:lstStyle/>
          <a:p>
            <a:pPr algn="just"/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  <a:latin typeface="+mj-lt"/>
                <a:cs typeface="Simplified Arabic" pitchFamily="18" charset="-78"/>
              </a:rPr>
              <a:t>Closure of many industries</a:t>
            </a:r>
            <a:endParaRPr lang="en-US" sz="2400" dirty="0">
              <a:solidFill>
                <a:schemeClr val="tx2">
                  <a:lumMod val="75000"/>
                </a:schemeClr>
              </a:solidFill>
              <a:latin typeface="+mj-lt"/>
              <a:cs typeface="Simplified Arabic" pitchFamily="18" charset="-78"/>
            </a:endParaRPr>
          </a:p>
          <a:p>
            <a:pPr algn="just"/>
            <a:endParaRPr lang="en-US" sz="2400" dirty="0" smtClean="0">
              <a:solidFill>
                <a:schemeClr val="tx2">
                  <a:lumMod val="75000"/>
                </a:schemeClr>
              </a:solidFill>
              <a:latin typeface="+mj-lt"/>
              <a:cs typeface="Simplified Arabic" pitchFamily="18" charset="-78"/>
            </a:endParaRPr>
          </a:p>
          <a:p>
            <a:pPr algn="just"/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  <a:latin typeface="+mj-lt"/>
                <a:cs typeface="Simplified Arabic" pitchFamily="18" charset="-78"/>
              </a:rPr>
              <a:t>Reduction of exports percentage – now at 20% of imports</a:t>
            </a:r>
          </a:p>
          <a:p>
            <a:pPr algn="just"/>
            <a:endParaRPr lang="en-US" sz="2400" dirty="0" smtClean="0">
              <a:solidFill>
                <a:schemeClr val="tx2">
                  <a:lumMod val="75000"/>
                </a:schemeClr>
              </a:solidFill>
              <a:latin typeface="+mj-lt"/>
              <a:cs typeface="Simplified Arabic" pitchFamily="18" charset="-78"/>
            </a:endParaRPr>
          </a:p>
          <a:p>
            <a:pPr algn="just"/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  <a:latin typeface="+mj-lt"/>
                <a:cs typeface="Simplified Arabic" pitchFamily="18" charset="-78"/>
              </a:rPr>
              <a:t>Increase in the trade deficit – now at $ 17 billion</a:t>
            </a:r>
          </a:p>
          <a:p>
            <a:pPr algn="just"/>
            <a:endParaRPr lang="en-US" sz="2400" dirty="0">
              <a:solidFill>
                <a:schemeClr val="tx2">
                  <a:lumMod val="75000"/>
                </a:schemeClr>
              </a:solidFill>
              <a:latin typeface="+mj-lt"/>
              <a:cs typeface="Simplified Arabic" pitchFamily="18" charset="-78"/>
            </a:endParaRPr>
          </a:p>
          <a:p>
            <a:pPr marL="0" indent="0" algn="just">
              <a:buNone/>
            </a:pPr>
            <a:endParaRPr lang="en-US" sz="2400" dirty="0" smtClean="0">
              <a:solidFill>
                <a:schemeClr val="tx2">
                  <a:lumMod val="75000"/>
                </a:schemeClr>
              </a:solidFill>
              <a:latin typeface="+mj-lt"/>
              <a:cs typeface="Simplified Arabic" pitchFamily="18" charset="-78"/>
            </a:endParaRPr>
          </a:p>
          <a:p>
            <a:pPr algn="just"/>
            <a:endParaRPr lang="en-US" sz="2400" dirty="0">
              <a:solidFill>
                <a:schemeClr val="tx2">
                  <a:lumMod val="75000"/>
                </a:schemeClr>
              </a:solidFill>
              <a:latin typeface="+mj-lt"/>
              <a:cs typeface="Simplified Arabic" pitchFamily="18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492875"/>
            <a:ext cx="2133600" cy="365125"/>
          </a:xfrm>
        </p:spPr>
        <p:txBody>
          <a:bodyPr/>
          <a:lstStyle/>
          <a:p>
            <a:fld id="{DBDD227B-19B2-4CD5-BBEC-0D738D3A4A95}" type="slidenum">
              <a:rPr lang="en-US" smtClean="0">
                <a:solidFill>
                  <a:schemeClr val="tx1"/>
                </a:solidFill>
              </a:rPr>
              <a:pPr/>
              <a:t>6</a:t>
            </a:fld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76091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999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999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999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D:\Wadi Group\_wadi group\Musa F\Musa\footer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089650"/>
            <a:ext cx="9144000" cy="76835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400" b="1" dirty="0" smtClean="0">
                <a:solidFill>
                  <a:schemeClr val="tx2">
                    <a:lumMod val="75000"/>
                  </a:schemeClr>
                </a:solidFill>
                <a:cs typeface="Simplified Arabic" pitchFamily="18" charset="-78"/>
              </a:rPr>
              <a:t>Outcome of Adopted Policies and Measures </a:t>
            </a:r>
            <a:r>
              <a:rPr lang="ar-LB" sz="3400" b="1" dirty="0" smtClean="0">
                <a:solidFill>
                  <a:schemeClr val="tx2">
                    <a:lumMod val="75000"/>
                  </a:schemeClr>
                </a:solidFill>
                <a:cs typeface="Simplified Arabic" pitchFamily="18" charset="-78"/>
              </a:rPr>
              <a:t> </a:t>
            </a:r>
            <a:r>
              <a:rPr lang="en-US" sz="3400" b="1" dirty="0" smtClean="0">
                <a:solidFill>
                  <a:schemeClr val="tx2">
                    <a:lumMod val="75000"/>
                  </a:schemeClr>
                </a:solidFill>
                <a:cs typeface="Simplified Arabic" pitchFamily="18" charset="-78"/>
              </a:rPr>
              <a:t>over 25 years </a:t>
            </a:r>
            <a:r>
              <a:rPr lang="en-US" sz="2400" b="1" dirty="0" smtClean="0">
                <a:solidFill>
                  <a:schemeClr val="tx2">
                    <a:lumMod val="75000"/>
                  </a:schemeClr>
                </a:solidFill>
                <a:cs typeface="Simplified Arabic" pitchFamily="18" charset="-78"/>
              </a:rPr>
              <a:t>(continued)</a:t>
            </a:r>
            <a:endParaRPr lang="en-US" sz="2400" b="1" dirty="0">
              <a:solidFill>
                <a:schemeClr val="tx2">
                  <a:lumMod val="75000"/>
                </a:schemeClr>
              </a:solidFill>
              <a:cs typeface="Simplified Arabic" pitchFamily="18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525963"/>
          </a:xfrm>
        </p:spPr>
        <p:txBody>
          <a:bodyPr>
            <a:normAutofit/>
          </a:bodyPr>
          <a:lstStyle/>
          <a:p>
            <a:pPr algn="just"/>
            <a:r>
              <a:rPr lang="en-US" sz="2400" dirty="0">
                <a:solidFill>
                  <a:schemeClr val="tx2">
                    <a:lumMod val="75000"/>
                  </a:schemeClr>
                </a:solidFill>
                <a:cs typeface="Simplified Arabic" pitchFamily="18" charset="-78"/>
              </a:rPr>
              <a:t>Forced to wrongly resort to subsidize exports of certain Agricultural Products</a:t>
            </a:r>
          </a:p>
          <a:p>
            <a:pPr algn="just"/>
            <a:endParaRPr lang="en-US" sz="2400" dirty="0" smtClean="0">
              <a:solidFill>
                <a:schemeClr val="tx2">
                  <a:lumMod val="75000"/>
                </a:schemeClr>
              </a:solidFill>
              <a:latin typeface="+mj-lt"/>
              <a:cs typeface="Simplified Arabic" pitchFamily="18" charset="-78"/>
            </a:endParaRPr>
          </a:p>
          <a:p>
            <a:pPr algn="just"/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  <a:latin typeface="+mj-lt"/>
                <a:cs typeface="Simplified Arabic" pitchFamily="18" charset="-78"/>
              </a:rPr>
              <a:t>Increase in emigration of educated citizens (20,000/year) and migration of capital</a:t>
            </a:r>
          </a:p>
          <a:p>
            <a:pPr marL="0" indent="0" algn="just">
              <a:buNone/>
            </a:pPr>
            <a:endParaRPr lang="en-US" sz="2400" dirty="0" smtClean="0">
              <a:solidFill>
                <a:schemeClr val="tx2">
                  <a:lumMod val="75000"/>
                </a:schemeClr>
              </a:solidFill>
              <a:latin typeface="+mj-lt"/>
              <a:cs typeface="Simplified Arabic" pitchFamily="18" charset="-78"/>
            </a:endParaRPr>
          </a:p>
          <a:p>
            <a:pPr algn="just"/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  <a:latin typeface="+mj-lt"/>
                <a:cs typeface="Simplified Arabic" pitchFamily="18" charset="-78"/>
              </a:rPr>
              <a:t>Increase in food imports to over 80% of the country’s needs</a:t>
            </a:r>
          </a:p>
          <a:p>
            <a:pPr algn="just"/>
            <a:endParaRPr lang="en-US" sz="2400" dirty="0" smtClean="0">
              <a:solidFill>
                <a:schemeClr val="tx2">
                  <a:lumMod val="75000"/>
                </a:schemeClr>
              </a:solidFill>
              <a:latin typeface="+mj-lt"/>
              <a:cs typeface="Simplified Arabic" pitchFamily="18" charset="-78"/>
            </a:endParaRPr>
          </a:p>
          <a:p>
            <a:pPr marL="0" indent="0" algn="just">
              <a:buNone/>
            </a:pPr>
            <a:endParaRPr lang="en-US" sz="2400" dirty="0" smtClean="0">
              <a:solidFill>
                <a:schemeClr val="tx2">
                  <a:lumMod val="75000"/>
                </a:schemeClr>
              </a:solidFill>
              <a:latin typeface="+mj-lt"/>
              <a:cs typeface="Simplified Arabic" pitchFamily="18" charset="-78"/>
            </a:endParaRPr>
          </a:p>
          <a:p>
            <a:pPr algn="just"/>
            <a:endParaRPr lang="en-US" sz="2400" dirty="0">
              <a:solidFill>
                <a:schemeClr val="tx2">
                  <a:lumMod val="75000"/>
                </a:schemeClr>
              </a:solidFill>
              <a:latin typeface="+mj-lt"/>
              <a:cs typeface="Simplified Arabic" pitchFamily="18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492875"/>
            <a:ext cx="2133600" cy="365125"/>
          </a:xfrm>
        </p:spPr>
        <p:txBody>
          <a:bodyPr/>
          <a:lstStyle/>
          <a:p>
            <a:fld id="{DBDD227B-19B2-4CD5-BBEC-0D738D3A4A95}" type="slidenum">
              <a:rPr lang="en-US" smtClean="0">
                <a:solidFill>
                  <a:schemeClr val="tx1"/>
                </a:solidFill>
              </a:rPr>
              <a:pPr/>
              <a:t>7</a:t>
            </a:fld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86754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999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999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999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D:\Wadi Group\_wadi group\Musa F\Musa\footer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089650"/>
            <a:ext cx="9144000" cy="76835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400" b="1" dirty="0" smtClean="0">
                <a:solidFill>
                  <a:schemeClr val="tx2">
                    <a:lumMod val="75000"/>
                  </a:schemeClr>
                </a:solidFill>
                <a:cs typeface="Simplified Arabic" pitchFamily="18" charset="-78"/>
              </a:rPr>
              <a:t>Contradiction </a:t>
            </a:r>
            <a:br>
              <a:rPr lang="en-US" sz="3400" b="1" dirty="0" smtClean="0">
                <a:solidFill>
                  <a:schemeClr val="tx2">
                    <a:lumMod val="75000"/>
                  </a:schemeClr>
                </a:solidFill>
                <a:cs typeface="Simplified Arabic" pitchFamily="18" charset="-78"/>
              </a:rPr>
            </a:br>
            <a:r>
              <a:rPr lang="en-US" sz="3400" b="1" dirty="0" smtClean="0">
                <a:solidFill>
                  <a:schemeClr val="tx2">
                    <a:lumMod val="75000"/>
                  </a:schemeClr>
                </a:solidFill>
                <a:cs typeface="Simplified Arabic" pitchFamily="18" charset="-78"/>
              </a:rPr>
              <a:t>in the Adopted Economic Policies</a:t>
            </a:r>
            <a:endParaRPr lang="en-US" sz="2400" b="1" dirty="0">
              <a:solidFill>
                <a:schemeClr val="tx2">
                  <a:lumMod val="75000"/>
                </a:schemeClr>
              </a:solidFill>
              <a:cs typeface="Simplified Arabic" pitchFamily="18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525963"/>
          </a:xfrm>
        </p:spPr>
        <p:txBody>
          <a:bodyPr>
            <a:normAutofit/>
          </a:bodyPr>
          <a:lstStyle/>
          <a:p>
            <a:pPr algn="just"/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  <a:latin typeface="+mj-lt"/>
                <a:cs typeface="Simplified Arabic" pitchFamily="18" charset="-78"/>
              </a:rPr>
              <a:t>Protected sectors: Syndicates of Medical Doctors, Engineers, Lawyers, Pharmacists</a:t>
            </a:r>
            <a:endParaRPr lang="en-US" sz="2400" dirty="0">
              <a:solidFill>
                <a:schemeClr val="tx2">
                  <a:lumMod val="75000"/>
                </a:schemeClr>
              </a:solidFill>
              <a:latin typeface="+mj-lt"/>
              <a:cs typeface="Simplified Arabic" pitchFamily="18" charset="-78"/>
            </a:endParaRPr>
          </a:p>
          <a:p>
            <a:pPr algn="just"/>
            <a:endParaRPr lang="en-US" sz="2400" dirty="0" smtClean="0">
              <a:solidFill>
                <a:schemeClr val="tx2">
                  <a:lumMod val="75000"/>
                </a:schemeClr>
              </a:solidFill>
              <a:latin typeface="+mj-lt"/>
              <a:cs typeface="Simplified Arabic" pitchFamily="18" charset="-78"/>
            </a:endParaRPr>
          </a:p>
          <a:p>
            <a:pPr algn="just"/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  <a:latin typeface="+mj-lt"/>
                <a:cs typeface="Simplified Arabic" pitchFamily="18" charset="-78"/>
              </a:rPr>
              <a:t>There are Monopolized sectors:</a:t>
            </a:r>
          </a:p>
          <a:p>
            <a:pPr lvl="1" algn="just">
              <a:buFont typeface="Calibri" pitchFamily="34" charset="0"/>
              <a:buChar char="₋"/>
            </a:pP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  <a:latin typeface="+mj-lt"/>
                <a:cs typeface="Simplified Arabic" pitchFamily="18" charset="-78"/>
              </a:rPr>
              <a:t>Cement production</a:t>
            </a:r>
          </a:p>
          <a:p>
            <a:pPr lvl="1" algn="just">
              <a:buFont typeface="Calibri" pitchFamily="34" charset="0"/>
              <a:buChar char="₋"/>
            </a:pP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  <a:latin typeface="+mj-lt"/>
                <a:cs typeface="Simplified Arabic" pitchFamily="18" charset="-78"/>
              </a:rPr>
              <a:t>MEA’s exclusive air fare enforcement – No open air travel policy</a:t>
            </a:r>
          </a:p>
          <a:p>
            <a:pPr lvl="1" algn="just">
              <a:buFont typeface="Calibri" pitchFamily="34" charset="0"/>
              <a:buChar char="₋"/>
            </a:pP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  <a:latin typeface="+mj-lt"/>
                <a:cs typeface="Simplified Arabic" pitchFamily="18" charset="-78"/>
              </a:rPr>
              <a:t>Electrical Cables</a:t>
            </a:r>
          </a:p>
          <a:p>
            <a:pPr lvl="1" algn="just">
              <a:buFont typeface="Calibri" pitchFamily="34" charset="0"/>
              <a:buChar char="₋"/>
            </a:pP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  <a:latin typeface="+mj-lt"/>
                <a:cs typeface="Simplified Arabic" pitchFamily="18" charset="-78"/>
              </a:rPr>
              <a:t>Special protective measures to Banks – Exempted from </a:t>
            </a:r>
            <a:r>
              <a:rPr lang="en-US" sz="2400" dirty="0">
                <a:solidFill>
                  <a:schemeClr val="tx2">
                    <a:lumMod val="75000"/>
                  </a:schemeClr>
                </a:solidFill>
                <a:latin typeface="+mj-lt"/>
                <a:cs typeface="Simplified Arabic" pitchFamily="18" charset="-78"/>
              </a:rPr>
              <a:t>C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  <a:latin typeface="+mj-lt"/>
                <a:cs typeface="Simplified Arabic" pitchFamily="18" charset="-78"/>
              </a:rPr>
              <a:t>onsumer Protection Law</a:t>
            </a:r>
          </a:p>
          <a:p>
            <a:pPr algn="just"/>
            <a:endParaRPr lang="en-US" sz="2400" dirty="0">
              <a:solidFill>
                <a:schemeClr val="tx2">
                  <a:lumMod val="75000"/>
                </a:schemeClr>
              </a:solidFill>
              <a:latin typeface="+mj-lt"/>
              <a:cs typeface="Simplified Arabic" pitchFamily="18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492875"/>
            <a:ext cx="2133600" cy="365125"/>
          </a:xfrm>
        </p:spPr>
        <p:txBody>
          <a:bodyPr/>
          <a:lstStyle/>
          <a:p>
            <a:fld id="{DBDD227B-19B2-4CD5-BBEC-0D738D3A4A95}" type="slidenum">
              <a:rPr lang="en-US" smtClean="0">
                <a:solidFill>
                  <a:schemeClr val="tx1"/>
                </a:solidFill>
              </a:rPr>
              <a:pPr/>
              <a:t>8</a:t>
            </a:fld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80064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999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999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999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999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999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999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D:\Wadi Group\_wadi group\Musa F\Musa\footer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089650"/>
            <a:ext cx="9144000" cy="76835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400" b="1" dirty="0" smtClean="0">
                <a:solidFill>
                  <a:schemeClr val="tx2">
                    <a:lumMod val="75000"/>
                  </a:schemeClr>
                </a:solidFill>
                <a:cs typeface="Simplified Arabic" pitchFamily="18" charset="-78"/>
              </a:rPr>
              <a:t>Corrective Actions </a:t>
            </a:r>
            <a:r>
              <a:rPr lang="en-US" sz="3400" b="1" dirty="0">
                <a:solidFill>
                  <a:schemeClr val="tx2">
                    <a:lumMod val="75000"/>
                  </a:schemeClr>
                </a:solidFill>
                <a:cs typeface="Simplified Arabic" pitchFamily="18" charset="-78"/>
              </a:rPr>
              <a:t>R</a:t>
            </a:r>
            <a:r>
              <a:rPr lang="en-US" sz="3400" b="1" dirty="0" smtClean="0">
                <a:solidFill>
                  <a:schemeClr val="tx2">
                    <a:lumMod val="75000"/>
                  </a:schemeClr>
                </a:solidFill>
                <a:cs typeface="Simplified Arabic" pitchFamily="18" charset="-78"/>
              </a:rPr>
              <a:t>equired</a:t>
            </a:r>
            <a:endParaRPr lang="en-US" sz="2400" b="1" dirty="0">
              <a:solidFill>
                <a:schemeClr val="tx2">
                  <a:lumMod val="75000"/>
                </a:schemeClr>
              </a:solidFill>
              <a:cs typeface="Simplified Arabic" pitchFamily="18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525963"/>
          </a:xfrm>
        </p:spPr>
        <p:txBody>
          <a:bodyPr>
            <a:normAutofit/>
          </a:bodyPr>
          <a:lstStyle/>
          <a:p>
            <a:pPr algn="just"/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  <a:latin typeface="+mj-lt"/>
                <a:cs typeface="Simplified Arabic" pitchFamily="18" charset="-78"/>
              </a:rPr>
              <a:t>Serious Revision of the National Production Protection Law and the Consumer Protection Law</a:t>
            </a:r>
            <a:endParaRPr lang="en-US" sz="2400" dirty="0">
              <a:solidFill>
                <a:schemeClr val="tx2">
                  <a:lumMod val="75000"/>
                </a:schemeClr>
              </a:solidFill>
              <a:latin typeface="+mj-lt"/>
              <a:cs typeface="Simplified Arabic" pitchFamily="18" charset="-78"/>
            </a:endParaRPr>
          </a:p>
          <a:p>
            <a:pPr algn="just"/>
            <a:endParaRPr lang="en-US" sz="2400" dirty="0" smtClean="0">
              <a:solidFill>
                <a:schemeClr val="tx2">
                  <a:lumMod val="75000"/>
                </a:schemeClr>
              </a:solidFill>
              <a:latin typeface="+mj-lt"/>
              <a:cs typeface="Simplified Arabic" pitchFamily="18" charset="-78"/>
            </a:endParaRPr>
          </a:p>
          <a:p>
            <a:pPr algn="just"/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  <a:latin typeface="+mj-lt"/>
                <a:cs typeface="Simplified Arabic" pitchFamily="18" charset="-78"/>
              </a:rPr>
              <a:t>Withdrawal from all bilateral free trade agreements</a:t>
            </a:r>
          </a:p>
          <a:p>
            <a:pPr marL="0" indent="0" algn="just">
              <a:buNone/>
            </a:pPr>
            <a:endParaRPr lang="en-US" sz="2400" dirty="0" smtClean="0">
              <a:solidFill>
                <a:schemeClr val="tx2">
                  <a:lumMod val="75000"/>
                </a:schemeClr>
              </a:solidFill>
              <a:latin typeface="+mj-lt"/>
              <a:cs typeface="Simplified Arabic" pitchFamily="18" charset="-78"/>
            </a:endParaRPr>
          </a:p>
          <a:p>
            <a:pPr algn="just"/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  <a:latin typeface="+mj-lt"/>
                <a:cs typeface="Simplified Arabic" pitchFamily="18" charset="-78"/>
              </a:rPr>
              <a:t>Withdrawal from Gafta</a:t>
            </a:r>
          </a:p>
          <a:p>
            <a:pPr marL="0" indent="0" algn="just">
              <a:buNone/>
            </a:pPr>
            <a:endParaRPr lang="en-US" sz="2400" dirty="0" smtClean="0">
              <a:solidFill>
                <a:schemeClr val="tx2">
                  <a:lumMod val="75000"/>
                </a:schemeClr>
              </a:solidFill>
              <a:latin typeface="+mj-lt"/>
              <a:cs typeface="Simplified Arabic" pitchFamily="18" charset="-78"/>
            </a:endParaRPr>
          </a:p>
          <a:p>
            <a:pPr algn="just"/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  <a:latin typeface="+mj-lt"/>
                <a:cs typeface="Simplified Arabic" pitchFamily="18" charset="-78"/>
              </a:rPr>
              <a:t>Withdrawal from WTO</a:t>
            </a:r>
          </a:p>
          <a:p>
            <a:pPr marL="0" indent="0" algn="just">
              <a:buNone/>
            </a:pPr>
            <a:endParaRPr lang="en-US" sz="2400" dirty="0" smtClean="0">
              <a:solidFill>
                <a:schemeClr val="tx2">
                  <a:lumMod val="75000"/>
                </a:schemeClr>
              </a:solidFill>
              <a:latin typeface="+mj-lt"/>
              <a:cs typeface="Simplified Arabic" pitchFamily="18" charset="-78"/>
            </a:endParaRPr>
          </a:p>
          <a:p>
            <a:pPr algn="just"/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  <a:latin typeface="+mj-lt"/>
                <a:cs typeface="Simplified Arabic" pitchFamily="18" charset="-78"/>
              </a:rPr>
              <a:t>Resort to “freedom of trade” policy</a:t>
            </a:r>
          </a:p>
          <a:p>
            <a:pPr algn="just"/>
            <a:endParaRPr lang="en-US" sz="2400" dirty="0">
              <a:solidFill>
                <a:schemeClr val="tx2">
                  <a:lumMod val="75000"/>
                </a:schemeClr>
              </a:solidFill>
              <a:latin typeface="+mj-lt"/>
              <a:cs typeface="Simplified Arabic" pitchFamily="18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492875"/>
            <a:ext cx="2133600" cy="365125"/>
          </a:xfrm>
        </p:spPr>
        <p:txBody>
          <a:bodyPr/>
          <a:lstStyle/>
          <a:p>
            <a:fld id="{DBDD227B-19B2-4CD5-BBEC-0D738D3A4A95}" type="slidenum">
              <a:rPr lang="en-US" smtClean="0">
                <a:solidFill>
                  <a:schemeClr val="tx1"/>
                </a:solidFill>
              </a:rPr>
              <a:pPr/>
              <a:t>9</a:t>
            </a:fld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91342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999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999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999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999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999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355</TotalTime>
  <Words>273</Words>
  <Application>Microsoft Office PowerPoint</Application>
  <PresentationFormat>On-screen Show (4:3)</PresentationFormat>
  <Paragraphs>78</Paragraphs>
  <Slides>10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Basic Hurdles Contributing  to Non-Sufficiency in Agriculture  and Food Production in Lebanon</vt:lpstr>
      <vt:lpstr>On-going Legislations</vt:lpstr>
      <vt:lpstr>On-going Legislations (Continued) </vt:lpstr>
      <vt:lpstr>Economic Principles  that Led to Present Legislations</vt:lpstr>
      <vt:lpstr>Forces Behind Drafting the Legislations</vt:lpstr>
      <vt:lpstr>Outcome of Adopted Policies and Measures over 25 years</vt:lpstr>
      <vt:lpstr>Outcome of Adopted Policies and Measures  over 25 years (continued)</vt:lpstr>
      <vt:lpstr>Contradiction  in the Adopted Economic Policies</vt:lpstr>
      <vt:lpstr>Corrective Actions Required</vt:lpstr>
      <vt:lpstr>PowerPoint Presentation</vt:lpstr>
    </vt:vector>
  </TitlesOfParts>
  <Company>Enjoy My Fine Releases.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القطاع الخاص والمجتمع المدني والدولة  حيال سلامة الغذاء  المهندس موسى فريجي</dc:title>
  <dc:creator>Jihane Bou Abboud</dc:creator>
  <cp:lastModifiedBy>Jihane Bou Abboud</cp:lastModifiedBy>
  <cp:revision>59</cp:revision>
  <cp:lastPrinted>2015-06-26T14:13:52Z</cp:lastPrinted>
  <dcterms:created xsi:type="dcterms:W3CDTF">2015-01-09T09:30:49Z</dcterms:created>
  <dcterms:modified xsi:type="dcterms:W3CDTF">2015-06-26T14:14:21Z</dcterms:modified>
</cp:coreProperties>
</file>