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64" r:id="rId11"/>
  </p:sldIdLst>
  <p:sldSz cx="9144000" cy="6858000" type="screen4x3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0591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6" y="1"/>
            <a:ext cx="3040591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232FB99-552F-48F5-BC36-BA1635F7D258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824"/>
            <a:ext cx="561340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0591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6" y="8842030"/>
            <a:ext cx="3040591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F1E980F-4832-41B2-AE1A-59259B908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9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9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2C4E-9411-491F-B86C-E115BAE25A19}" type="datetime1">
              <a:rPr lang="en-US" smtClean="0"/>
              <a:pPr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8DB-4D72-4311-BB7D-0BC785427868}" type="datetime1">
              <a:rPr lang="en-US" smtClean="0"/>
              <a:pPr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7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C82-6E63-4403-A9FF-F05EFBE79BBC}" type="datetime1">
              <a:rPr lang="en-US" smtClean="0"/>
              <a:pPr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8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BDA-4A23-4C07-AED4-B24778B3BB59}" type="datetime1">
              <a:rPr lang="en-US" smtClean="0"/>
              <a:pPr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9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32E8-B195-4EEC-A3B2-D449327B65E8}" type="datetime1">
              <a:rPr lang="en-US" smtClean="0"/>
              <a:pPr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17D-B74E-4FE8-95B8-03D1E7B33482}" type="datetime1">
              <a:rPr lang="en-US" smtClean="0"/>
              <a:pPr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5FB4-A15A-4B2A-B5E4-DAE961A9665E}" type="datetime1">
              <a:rPr lang="en-US" smtClean="0"/>
              <a:pPr/>
              <a:t>6/26/2015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FFB2-48A2-4ED9-B335-4A6450E08119}" type="datetime1">
              <a:rPr lang="en-US" smtClean="0"/>
              <a:pPr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964-EFE6-4A53-A288-2722A8BF73BE}" type="datetime1">
              <a:rPr lang="en-US" smtClean="0"/>
              <a:pPr/>
              <a:t>6/26/2015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4F73-F546-43B4-9505-8D10DF16195B}" type="datetime1">
              <a:rPr lang="en-US" smtClean="0"/>
              <a:pPr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4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EB0-D22C-4A48-87F3-A2DD661AD945}" type="datetime1">
              <a:rPr lang="en-US" smtClean="0"/>
              <a:pPr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D85EA-2712-49AB-BFE0-D6B9A5DE9A94}" type="datetime1">
              <a:rPr lang="en-US" smtClean="0"/>
              <a:pPr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adi Group\_wadi group\Musa F\Musa\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447799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  <a:cs typeface="Simplified Arabic" pitchFamily="18" charset="-78"/>
              </a:rPr>
              <a:t>Basic Hurdles Contributing </a:t>
            </a:r>
            <a:br>
              <a:rPr lang="en-US" sz="3400" b="1" dirty="0" smtClean="0">
                <a:solidFill>
                  <a:schemeClr val="bg1"/>
                </a:solidFill>
                <a:cs typeface="Simplified Arabic" pitchFamily="18" charset="-78"/>
              </a:rPr>
            </a:br>
            <a:r>
              <a:rPr lang="en-US" sz="3400" b="1" dirty="0" smtClean="0">
                <a:solidFill>
                  <a:schemeClr val="bg1"/>
                </a:solidFill>
                <a:cs typeface="Simplified Arabic" pitchFamily="18" charset="-78"/>
              </a:rPr>
              <a:t>to Non-Sufficiency in Agriculture </a:t>
            </a:r>
            <a:br>
              <a:rPr lang="en-US" sz="3400" b="1" dirty="0" smtClean="0">
                <a:solidFill>
                  <a:schemeClr val="bg1"/>
                </a:solidFill>
                <a:cs typeface="Simplified Arabic" pitchFamily="18" charset="-78"/>
              </a:rPr>
            </a:br>
            <a:r>
              <a:rPr lang="en-US" sz="3400" b="1" dirty="0" smtClean="0">
                <a:solidFill>
                  <a:schemeClr val="bg1"/>
                </a:solidFill>
                <a:cs typeface="Simplified Arabic" pitchFamily="18" charset="-78"/>
              </a:rPr>
              <a:t>and Food Production in Lebanon</a:t>
            </a:r>
            <a:endParaRPr lang="en-US" sz="3400" dirty="0">
              <a:solidFill>
                <a:schemeClr val="bg1"/>
              </a:solidFill>
              <a:cs typeface="Simplified Arabic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25146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Simplified Arabic" pitchFamily="18" charset="-78"/>
              </a:rPr>
              <a:t>By Musa Freiji</a:t>
            </a:r>
            <a:endParaRPr lang="ar-LB" sz="2000" b="1" dirty="0" smtClean="0">
              <a:solidFill>
                <a:schemeClr val="bg1">
                  <a:lumMod val="65000"/>
                </a:schemeClr>
              </a:solidFill>
              <a:latin typeface="+mj-lt"/>
              <a:cs typeface="Simplified Arabic" pitchFamily="18" charset="-78"/>
            </a:endParaRPr>
          </a:p>
          <a:p>
            <a:endParaRPr lang="ar-LB" sz="1800" b="1" dirty="0" smtClean="0">
              <a:solidFill>
                <a:schemeClr val="bg1">
                  <a:lumMod val="65000"/>
                </a:schemeClr>
              </a:solidFill>
              <a:latin typeface="+mj-lt"/>
              <a:cs typeface="Simplified Arabic" pitchFamily="18" charset="-78"/>
            </a:endParaRPr>
          </a:p>
          <a:p>
            <a:endParaRPr lang="en-US" sz="2400" b="1" dirty="0" smtClean="0">
              <a:solidFill>
                <a:schemeClr val="bg1">
                  <a:lumMod val="65000"/>
                </a:schemeClr>
              </a:solidFill>
              <a:latin typeface="+mj-lt"/>
              <a:cs typeface="Simplified Arabic" pitchFamily="18" charset="-78"/>
            </a:endParaRPr>
          </a:p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Simplified Arabic" pitchFamily="18" charset="-78"/>
              </a:rPr>
              <a:t>Global Conference of Higher Association for Agricultura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+mj-lt"/>
                <a:cs typeface="Simplified Arabic" pitchFamily="18" charset="-78"/>
              </a:rPr>
              <a:t>l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Simplified Arabic" pitchFamily="18" charset="-78"/>
              </a:rPr>
              <a:t> Life Sciences</a:t>
            </a:r>
          </a:p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Simplified Arabic" pitchFamily="18" charset="-78"/>
              </a:rPr>
              <a:t>Holy Spirit University of </a:t>
            </a:r>
            <a:r>
              <a:rPr lang="en-US" sz="2000" b="1" dirty="0" err="1" smtClean="0">
                <a:solidFill>
                  <a:schemeClr val="bg1">
                    <a:lumMod val="65000"/>
                  </a:schemeClr>
                </a:solidFill>
                <a:latin typeface="+mj-lt"/>
                <a:cs typeface="Simplified Arabic" pitchFamily="18" charset="-78"/>
              </a:rPr>
              <a:t>Kaslik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7150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j-lt"/>
                <a:cs typeface="Simplified Arabic" pitchFamily="18" charset="-78"/>
              </a:rPr>
              <a:t>June 25, 2015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88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Wadi Group\_wadi group\Musa F\Musa\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209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Simplified Arabic" pitchFamily="18" charset="-78"/>
                <a:ea typeface="+mj-ea"/>
                <a:cs typeface="Simplified Arabic" pitchFamily="18" charset="-78"/>
              </a:rPr>
              <a:t>Thank you,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implified Arabic" pitchFamily="18" charset="-78"/>
              <a:ea typeface="+mj-ea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96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On-going Legislations</a:t>
            </a:r>
            <a:endParaRPr lang="en-US" sz="3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The National Production Protection Law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The Consumer Protection Law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The Severe Reduction of Import duties</a:t>
            </a:r>
            <a:endParaRPr lang="ar-LB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6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On-going Legislations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(Continued) 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Bilateral Free Trade agreements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Gafta agreement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Euro-med agreement</a:t>
            </a:r>
          </a:p>
          <a:p>
            <a:pPr algn="just"/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WTO agreement</a:t>
            </a:r>
            <a:endParaRPr lang="ar-LB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4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Economic Principles 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/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that </a:t>
            </a:r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Led to Present Legislations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The phenomena of globalization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Lebanese producers will have access to several hundreds of millions of consumers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Introduction of new technologies and investments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Driving the new generations to innovation</a:t>
            </a:r>
          </a:p>
          <a:p>
            <a:pPr algn="just"/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8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Forces Behind Drafting the Legislations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USAID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UNDP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European Commission</a:t>
            </a:r>
          </a:p>
          <a:p>
            <a:pPr algn="just"/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Outcome of Adopted Policies and Measures over 25 years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Closure of many industries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Reduction of exports percentage – now at 20% of imports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Increase in the trade deficit – now at $ 17 billion</a:t>
            </a:r>
          </a:p>
          <a:p>
            <a:pPr algn="just"/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60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Outcome of Adopted Policies and Measures </a:t>
            </a:r>
            <a:r>
              <a:rPr lang="ar-LB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 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over 25 years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(continued)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Forced to wrongly resort to subsidize exports of certain Agricultural Products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Increase in emigration of educated citizens (20,000/year) and migration of capital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Increase in food imports to over 80% of the country’s needs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67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Contradiction </a:t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in the Adopted Economic Policies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Protected sectors: Syndicates of Medical Doctors, Engineers, Lawyers, Pharmacists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There are Monopolized sectors:</a:t>
            </a:r>
          </a:p>
          <a:p>
            <a:pPr lvl="1" algn="just">
              <a:buFont typeface="Calibri" pitchFamily="34" charset="0"/>
              <a:buChar char="₋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Cement production</a:t>
            </a:r>
          </a:p>
          <a:p>
            <a:pPr lvl="1" algn="just">
              <a:buFont typeface="Calibri" pitchFamily="34" charset="0"/>
              <a:buChar char="₋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MEA’s exclusive air fare enforcement – No open air travel policy</a:t>
            </a:r>
          </a:p>
          <a:p>
            <a:pPr lvl="1" algn="just">
              <a:buFont typeface="Calibri" pitchFamily="34" charset="0"/>
              <a:buChar char="₋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Electrical Cables</a:t>
            </a:r>
          </a:p>
          <a:p>
            <a:pPr lvl="1" algn="just">
              <a:buFont typeface="Calibri" pitchFamily="34" charset="0"/>
              <a:buChar char="₋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Special protective measures to Banks – Exempted from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C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onsumer Protection Law</a:t>
            </a:r>
          </a:p>
          <a:p>
            <a:pPr algn="just"/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00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Corrective Actions </a:t>
            </a:r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R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equired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Serious Revision of the National Production Protection Law and the Consumer Protection Law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Withdrawal from all bilateral free trade agreements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Withdrawal from Gafta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Withdrawal from WTO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Resort to “freedom of trade” policy</a:t>
            </a:r>
          </a:p>
          <a:p>
            <a:pPr algn="just"/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13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273</Words>
  <Application>Microsoft Office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Basic Hurdles Contributing  to Non-Sufficiency in Agriculture  and Food Production in Lebanon</vt:lpstr>
      <vt:lpstr>On-going Legislations</vt:lpstr>
      <vt:lpstr>On-going Legislations (Continued) </vt:lpstr>
      <vt:lpstr>Economic Principles  that Led to Present Legislations</vt:lpstr>
      <vt:lpstr>Forces Behind Drafting the Legislations</vt:lpstr>
      <vt:lpstr>Outcome of Adopted Policies and Measures over 25 years</vt:lpstr>
      <vt:lpstr>Outcome of Adopted Policies and Measures  over 25 years (continued)</vt:lpstr>
      <vt:lpstr>Contradiction  in the Adopted Economic Policies</vt:lpstr>
      <vt:lpstr>Corrective Actions Required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القطاع الخاص والمجتمع المدني والدولة  حيال سلامة الغذاء  المهندس موسى فريجي</dc:title>
  <dc:creator>Jihane Bou Abboud</dc:creator>
  <cp:lastModifiedBy>Jihane Bou Abboud</cp:lastModifiedBy>
  <cp:revision>59</cp:revision>
  <cp:lastPrinted>2015-06-26T14:13:52Z</cp:lastPrinted>
  <dcterms:created xsi:type="dcterms:W3CDTF">2015-01-09T09:30:49Z</dcterms:created>
  <dcterms:modified xsi:type="dcterms:W3CDTF">2015-06-26T14:14:21Z</dcterms:modified>
</cp:coreProperties>
</file>