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5" r:id="rId4"/>
    <p:sldId id="279" r:id="rId5"/>
    <p:sldId id="267" r:id="rId6"/>
    <p:sldId id="282" r:id="rId7"/>
    <p:sldId id="281" r:id="rId8"/>
    <p:sldId id="278" r:id="rId9"/>
    <p:sldId id="268" r:id="rId10"/>
    <p:sldId id="269" r:id="rId11"/>
    <p:sldId id="274" r:id="rId12"/>
    <p:sldId id="264" r:id="rId1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F3148-A416-4EB9-8DE3-FBAE489ACF3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2654E-6E7E-412D-BB47-BCBF1C926AB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1E74FD5A-8F19-46F0-A0AB-CE929D75F30F}" type="parTrans" cxnId="{3E9F5C2C-1689-49D2-A13D-E764648692A9}">
      <dgm:prSet/>
      <dgm:spPr/>
      <dgm:t>
        <a:bodyPr/>
        <a:lstStyle/>
        <a:p>
          <a:endParaRPr lang="en-US"/>
        </a:p>
      </dgm:t>
    </dgm:pt>
    <dgm:pt modelId="{A015A0E2-B09E-4F54-9E69-F0869CD0AA52}" type="sibTrans" cxnId="{3E9F5C2C-1689-49D2-A13D-E764648692A9}">
      <dgm:prSet/>
      <dgm:spPr/>
      <dgm:t>
        <a:bodyPr/>
        <a:lstStyle/>
        <a:p>
          <a:endParaRPr lang="en-US"/>
        </a:p>
      </dgm:t>
    </dgm:pt>
    <dgm:pt modelId="{B1C50D82-3B28-415D-8D22-1DC6DDCED09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86CE4794-EA82-4FA1-B2B2-2A233896C025}" type="sibTrans" cxnId="{9F6E83B9-641B-4000-A697-C82EA884ACC4}">
      <dgm:prSet/>
      <dgm:spPr/>
      <dgm:t>
        <a:bodyPr/>
        <a:lstStyle/>
        <a:p>
          <a:endParaRPr lang="en-US"/>
        </a:p>
      </dgm:t>
    </dgm:pt>
    <dgm:pt modelId="{92A4090E-89B8-4DC0-835C-87FD5124825F}" type="parTrans" cxnId="{9F6E83B9-641B-4000-A697-C82EA884ACC4}">
      <dgm:prSet/>
      <dgm:spPr/>
      <dgm:t>
        <a:bodyPr/>
        <a:lstStyle/>
        <a:p>
          <a:endParaRPr lang="en-US"/>
        </a:p>
      </dgm:t>
    </dgm:pt>
    <dgm:pt modelId="{FEC1B4C9-629E-4B09-AE21-065A74EDD804}" type="pres">
      <dgm:prSet presAssocID="{96BF3148-A416-4EB9-8DE3-FBAE489ACF3C}" presName="rootnode" presStyleCnt="0">
        <dgm:presLayoutVars>
          <dgm:chMax/>
          <dgm:chPref/>
          <dgm:dir/>
          <dgm:animLvl val="lvl"/>
        </dgm:presLayoutVars>
      </dgm:prSet>
      <dgm:spPr/>
    </dgm:pt>
    <dgm:pt modelId="{A4E99C6D-7924-42A8-B166-B4BD60A7F789}" type="pres">
      <dgm:prSet presAssocID="{7E52654E-6E7E-412D-BB47-BCBF1C926ABB}" presName="composite" presStyleCnt="0"/>
      <dgm:spPr/>
    </dgm:pt>
    <dgm:pt modelId="{4725CFAE-8BE2-42EA-B421-D863EFF82C34}" type="pres">
      <dgm:prSet presAssocID="{7E52654E-6E7E-412D-BB47-BCBF1C926ABB}" presName="LShape" presStyleLbl="alignNode1" presStyleIdx="0" presStyleCnt="3"/>
      <dgm:spPr/>
    </dgm:pt>
    <dgm:pt modelId="{1A253E51-2C64-46AE-A2D5-E7CCB485FFEB}" type="pres">
      <dgm:prSet presAssocID="{7E52654E-6E7E-412D-BB47-BCBF1C926ABB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A9EA011E-C6B4-4602-9165-3C4D3E137A23}" type="pres">
      <dgm:prSet presAssocID="{7E52654E-6E7E-412D-BB47-BCBF1C926ABB}" presName="Triangle" presStyleLbl="alignNode1" presStyleIdx="1" presStyleCnt="3"/>
      <dgm:spPr/>
    </dgm:pt>
    <dgm:pt modelId="{E3AE36A1-3E74-4DFE-82D6-B65509B3E54E}" type="pres">
      <dgm:prSet presAssocID="{A015A0E2-B09E-4F54-9E69-F0869CD0AA52}" presName="sibTrans" presStyleCnt="0"/>
      <dgm:spPr/>
    </dgm:pt>
    <dgm:pt modelId="{3E98A818-6CD1-4CAB-89DA-EC303F5F111D}" type="pres">
      <dgm:prSet presAssocID="{A015A0E2-B09E-4F54-9E69-F0869CD0AA52}" presName="space" presStyleCnt="0"/>
      <dgm:spPr/>
    </dgm:pt>
    <dgm:pt modelId="{2A6930A4-C06A-4228-B206-B123078D36FA}" type="pres">
      <dgm:prSet presAssocID="{B1C50D82-3B28-415D-8D22-1DC6DDCED095}" presName="composite" presStyleCnt="0"/>
      <dgm:spPr/>
    </dgm:pt>
    <dgm:pt modelId="{38422076-E361-40EF-A4A2-7D1A25D710E5}" type="pres">
      <dgm:prSet presAssocID="{B1C50D82-3B28-415D-8D22-1DC6DDCED095}" presName="LShape" presStyleLbl="alignNode1" presStyleIdx="2" presStyleCnt="3"/>
      <dgm:spPr/>
    </dgm:pt>
    <dgm:pt modelId="{BEDA05C2-CF70-4497-B4C4-1FE04D28EBCE}" type="pres">
      <dgm:prSet presAssocID="{B1C50D82-3B28-415D-8D22-1DC6DDCED095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E9F5C2C-1689-49D2-A13D-E764648692A9}" srcId="{96BF3148-A416-4EB9-8DE3-FBAE489ACF3C}" destId="{7E52654E-6E7E-412D-BB47-BCBF1C926ABB}" srcOrd="0" destOrd="0" parTransId="{1E74FD5A-8F19-46F0-A0AB-CE929D75F30F}" sibTransId="{A015A0E2-B09E-4F54-9E69-F0869CD0AA52}"/>
    <dgm:cxn modelId="{C7816A36-5068-435A-A396-7E7FCA25151F}" type="presOf" srcId="{7E52654E-6E7E-412D-BB47-BCBF1C926ABB}" destId="{1A253E51-2C64-46AE-A2D5-E7CCB485FFEB}" srcOrd="0" destOrd="0" presId="urn:microsoft.com/office/officeart/2009/3/layout/StepUpProcess"/>
    <dgm:cxn modelId="{9F6E83B9-641B-4000-A697-C82EA884ACC4}" srcId="{96BF3148-A416-4EB9-8DE3-FBAE489ACF3C}" destId="{B1C50D82-3B28-415D-8D22-1DC6DDCED095}" srcOrd="1" destOrd="0" parTransId="{92A4090E-89B8-4DC0-835C-87FD5124825F}" sibTransId="{86CE4794-EA82-4FA1-B2B2-2A233896C025}"/>
    <dgm:cxn modelId="{09F68BCE-2BDA-4149-9126-C0C4DDF00C91}" type="presOf" srcId="{B1C50D82-3B28-415D-8D22-1DC6DDCED095}" destId="{BEDA05C2-CF70-4497-B4C4-1FE04D28EBCE}" srcOrd="0" destOrd="0" presId="urn:microsoft.com/office/officeart/2009/3/layout/StepUpProcess"/>
    <dgm:cxn modelId="{AD83BBDF-51DD-4664-A686-8ACD7FA8912C}" type="presOf" srcId="{96BF3148-A416-4EB9-8DE3-FBAE489ACF3C}" destId="{FEC1B4C9-629E-4B09-AE21-065A74EDD804}" srcOrd="0" destOrd="0" presId="urn:microsoft.com/office/officeart/2009/3/layout/StepUpProcess"/>
    <dgm:cxn modelId="{242E1A69-FDD3-4CF4-89F5-B952D1895EF6}" type="presParOf" srcId="{FEC1B4C9-629E-4B09-AE21-065A74EDD804}" destId="{A4E99C6D-7924-42A8-B166-B4BD60A7F789}" srcOrd="0" destOrd="0" presId="urn:microsoft.com/office/officeart/2009/3/layout/StepUpProcess"/>
    <dgm:cxn modelId="{E3055782-CB39-4C05-848F-5A37EAC673C3}" type="presParOf" srcId="{A4E99C6D-7924-42A8-B166-B4BD60A7F789}" destId="{4725CFAE-8BE2-42EA-B421-D863EFF82C34}" srcOrd="0" destOrd="0" presId="urn:microsoft.com/office/officeart/2009/3/layout/StepUpProcess"/>
    <dgm:cxn modelId="{49DE15DA-B84B-4D4B-8E4D-37DC0D52013D}" type="presParOf" srcId="{A4E99C6D-7924-42A8-B166-B4BD60A7F789}" destId="{1A253E51-2C64-46AE-A2D5-E7CCB485FFEB}" srcOrd="1" destOrd="0" presId="urn:microsoft.com/office/officeart/2009/3/layout/StepUpProcess"/>
    <dgm:cxn modelId="{61C85B8D-4E17-49FF-9759-1056FEADC587}" type="presParOf" srcId="{A4E99C6D-7924-42A8-B166-B4BD60A7F789}" destId="{A9EA011E-C6B4-4602-9165-3C4D3E137A23}" srcOrd="2" destOrd="0" presId="urn:microsoft.com/office/officeart/2009/3/layout/StepUpProcess"/>
    <dgm:cxn modelId="{CBDAB664-478F-43D7-828B-DA9DDF7D6C38}" type="presParOf" srcId="{FEC1B4C9-629E-4B09-AE21-065A74EDD804}" destId="{E3AE36A1-3E74-4DFE-82D6-B65509B3E54E}" srcOrd="1" destOrd="0" presId="urn:microsoft.com/office/officeart/2009/3/layout/StepUpProcess"/>
    <dgm:cxn modelId="{8E79DAB7-E160-4FB3-AF74-51F6D56EB17A}" type="presParOf" srcId="{E3AE36A1-3E74-4DFE-82D6-B65509B3E54E}" destId="{3E98A818-6CD1-4CAB-89DA-EC303F5F111D}" srcOrd="0" destOrd="0" presId="urn:microsoft.com/office/officeart/2009/3/layout/StepUpProcess"/>
    <dgm:cxn modelId="{C13ED197-76F9-4E86-84DE-402DA15FA2F6}" type="presParOf" srcId="{FEC1B4C9-629E-4B09-AE21-065A74EDD804}" destId="{2A6930A4-C06A-4228-B206-B123078D36FA}" srcOrd="2" destOrd="0" presId="urn:microsoft.com/office/officeart/2009/3/layout/StepUpProcess"/>
    <dgm:cxn modelId="{5B526B3F-0902-4C18-9238-6E1113C5DB84}" type="presParOf" srcId="{2A6930A4-C06A-4228-B206-B123078D36FA}" destId="{38422076-E361-40EF-A4A2-7D1A25D710E5}" srcOrd="0" destOrd="0" presId="urn:microsoft.com/office/officeart/2009/3/layout/StepUpProcess"/>
    <dgm:cxn modelId="{ADA57642-89CD-4B29-825B-767757ED111A}" type="presParOf" srcId="{2A6930A4-C06A-4228-B206-B123078D36FA}" destId="{BEDA05C2-CF70-4497-B4C4-1FE04D28EBC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5CFAE-8BE2-42EA-B421-D863EFF82C34}">
      <dsp:nvSpPr>
        <dsp:cNvPr id="0" name=""/>
        <dsp:cNvSpPr/>
      </dsp:nvSpPr>
      <dsp:spPr>
        <a:xfrm rot="5400000">
          <a:off x="658231" y="692828"/>
          <a:ext cx="1976419" cy="32887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53E51-2C64-46AE-A2D5-E7CCB485FFEB}">
      <dsp:nvSpPr>
        <dsp:cNvPr id="0" name=""/>
        <dsp:cNvSpPr/>
      </dsp:nvSpPr>
      <dsp:spPr>
        <a:xfrm>
          <a:off x="328317" y="1675446"/>
          <a:ext cx="2969073" cy="2602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6500" kern="1200" dirty="0"/>
        </a:p>
      </dsp:txBody>
      <dsp:txXfrm>
        <a:off x="328317" y="1675446"/>
        <a:ext cx="2969073" cy="2602566"/>
      </dsp:txXfrm>
    </dsp:sp>
    <dsp:sp modelId="{A9EA011E-C6B4-4602-9165-3C4D3E137A23}">
      <dsp:nvSpPr>
        <dsp:cNvPr id="0" name=""/>
        <dsp:cNvSpPr/>
      </dsp:nvSpPr>
      <dsp:spPr>
        <a:xfrm>
          <a:off x="2737188" y="450709"/>
          <a:ext cx="560202" cy="56020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22076-E361-40EF-A4A2-7D1A25D710E5}">
      <dsp:nvSpPr>
        <dsp:cNvPr id="0" name=""/>
        <dsp:cNvSpPr/>
      </dsp:nvSpPr>
      <dsp:spPr>
        <a:xfrm rot="5400000">
          <a:off x="4292957" y="-206588"/>
          <a:ext cx="1976419" cy="32887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A05C2-CF70-4497-B4C4-1FE04D28EBCE}">
      <dsp:nvSpPr>
        <dsp:cNvPr id="0" name=""/>
        <dsp:cNvSpPr/>
      </dsp:nvSpPr>
      <dsp:spPr>
        <a:xfrm>
          <a:off x="3963043" y="776030"/>
          <a:ext cx="2969073" cy="2602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6500" kern="1200" dirty="0"/>
        </a:p>
      </dsp:txBody>
      <dsp:txXfrm>
        <a:off x="3963043" y="776030"/>
        <a:ext cx="2969073" cy="2602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r">
              <a:defRPr sz="1200"/>
            </a:lvl1pPr>
          </a:lstStyle>
          <a:p>
            <a:fld id="{C232FB99-552F-48F5-BC36-BA1635F7D258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9" tIns="46215" rIns="92429" bIns="462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1"/>
          </a:xfrm>
          <a:prstGeom prst="rect">
            <a:avLst/>
          </a:prstGeom>
        </p:spPr>
        <p:txBody>
          <a:bodyPr vert="horz" lIns="92429" tIns="46215" rIns="92429" bIns="462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3316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r">
              <a:defRPr sz="1200"/>
            </a:lvl1pPr>
          </a:lstStyle>
          <a:p>
            <a:fld id="{7F1E980F-4832-41B2-AE1A-59259B908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9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0F-4832-41B2-AE1A-59259B9087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9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2C4E-9411-491F-B86C-E115BAE25A19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8C8DB-4D72-4311-BB7D-0BC785427868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5C82-6E63-4403-A9FF-F05EFBE79BBC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8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EBDA-4A23-4C07-AED4-B24778B3BB59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A32E8-B195-4EEC-A3B2-D449327B65E8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1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D17D-B74E-4FE8-95B8-03D1E7B33482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5FB4-A15A-4B2A-B5E4-DAE961A9665E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FFB2-48A2-4ED9-B335-4A6450E08119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3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964-EFE6-4A53-A288-2722A8BF73BE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4F73-F546-43B4-9505-8D10DF16195B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4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FEB0-D22C-4A48-87F3-A2DD661AD945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85EA-2712-49AB-BFE0-D6B9A5DE9A94}" type="datetime1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227B-19B2-4CD5-BBEC-0D738D3A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1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adi Group\_wadi group\Musa F\Musa\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5300"/>
            <a:ext cx="7772400" cy="1447799"/>
          </a:xfrm>
        </p:spPr>
        <p:txBody>
          <a:bodyPr>
            <a:noAutofit/>
          </a:bodyPr>
          <a:lstStyle/>
          <a:p>
            <a:pPr rtl="1"/>
            <a:r>
              <a:rPr lang="ar-LB" sz="4000" b="1" dirty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تحديات تعزيز الإنتاج الوطني في كل بلد عربي توطئة لتحقيق التكامل العربي المشترك</a:t>
            </a:r>
            <a:endParaRPr lang="en-US" sz="3000" dirty="0">
              <a:solidFill>
                <a:schemeClr val="bg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" y="2476499"/>
            <a:ext cx="9144000" cy="3124201"/>
          </a:xfrm>
        </p:spPr>
        <p:txBody>
          <a:bodyPr>
            <a:noAutofit/>
          </a:bodyPr>
          <a:lstStyle/>
          <a:p>
            <a:r>
              <a:rPr lang="ar-LB" sz="2800" b="1" dirty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اجتماع المائدة المستديرة للقطاع الخاص </a:t>
            </a:r>
          </a:p>
          <a:p>
            <a:r>
              <a:rPr lang="ar-LB" sz="2800" b="1" dirty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حول التجارة وسلامة الأغذية </a:t>
            </a:r>
          </a:p>
          <a:p>
            <a:r>
              <a:rPr lang="ar-LB" sz="2800" b="1" dirty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بالتعاون بين منظمة الأغذية والزراعة والإتحاد العربي للصناعات الغذائية</a:t>
            </a:r>
          </a:p>
          <a:p>
            <a:endParaRPr lang="ar-LB" sz="2800" b="1" dirty="0">
              <a:solidFill>
                <a:schemeClr val="bg1">
                  <a:lumMod val="6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r>
              <a:rPr lang="ar-LB" sz="2800" b="1" dirty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عمّان في 2023/5/11</a:t>
            </a:r>
          </a:p>
          <a:p>
            <a:r>
              <a:rPr lang="ar-LB" sz="2800" b="1" dirty="0">
                <a:solidFill>
                  <a:schemeClr val="bg1">
                    <a:lumMod val="6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المهندس موسى فريجي </a:t>
            </a:r>
          </a:p>
        </p:txBody>
      </p:sp>
    </p:spTree>
    <p:extLst>
      <p:ext uri="{BB962C8B-B14F-4D97-AF65-F5344CB8AC3E}">
        <p14:creationId xmlns:p14="http://schemas.microsoft.com/office/powerpoint/2010/main" val="86883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736" y="219075"/>
            <a:ext cx="8887691" cy="1143000"/>
          </a:xfrm>
        </p:spPr>
        <p:txBody>
          <a:bodyPr>
            <a:normAutofit/>
          </a:bodyPr>
          <a:lstStyle/>
          <a:p>
            <a:pPr lvl="2" algn="just" rtl="1"/>
            <a:r>
              <a:rPr lang="ar-LB" sz="28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لن يتحقق التكامل العربي الاقتصادي قبل التكامل العربي السياسي والأمني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524BB8-45E8-CDB7-5528-DA073516A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542506"/>
              </p:ext>
            </p:extLst>
          </p:nvPr>
        </p:nvGraphicFramePr>
        <p:xfrm>
          <a:off x="1295400" y="1362075"/>
          <a:ext cx="6934199" cy="472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70EEF02-2E97-184B-B59D-FCB02A769F7E}"/>
              </a:ext>
            </a:extLst>
          </p:cNvPr>
          <p:cNvGrpSpPr/>
          <p:nvPr/>
        </p:nvGrpSpPr>
        <p:grpSpPr>
          <a:xfrm>
            <a:off x="1611133" y="3083859"/>
            <a:ext cx="7203822" cy="2804179"/>
            <a:chOff x="-3906432" y="1675446"/>
            <a:chExt cx="7203822" cy="28041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1DEDED-5EB6-C9D4-1E5F-B1F75F91DD64}"/>
                </a:ext>
              </a:extLst>
            </p:cNvPr>
            <p:cNvSpPr/>
            <p:nvPr/>
          </p:nvSpPr>
          <p:spPr>
            <a:xfrm>
              <a:off x="328317" y="1675446"/>
              <a:ext cx="2969073" cy="26025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B71A32-DBF5-1396-5FDA-3E1F447FB8C0}"/>
                </a:ext>
              </a:extLst>
            </p:cNvPr>
            <p:cNvSpPr txBox="1"/>
            <p:nvPr/>
          </p:nvSpPr>
          <p:spPr>
            <a:xfrm>
              <a:off x="-3906432" y="1877059"/>
              <a:ext cx="2969073" cy="2602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t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ar-LB" sz="4000" kern="1200" dirty="0">
                  <a:solidFill>
                    <a:schemeClr val="tx2">
                      <a:lumMod val="75000"/>
                    </a:schemeClr>
                  </a:solidFill>
                  <a:latin typeface="Simplified Arabic" pitchFamily="18" charset="-78"/>
                  <a:cs typeface="Simplified Arabic" pitchFamily="18" charset="-78"/>
                </a:rPr>
                <a:t>نعم، إن التكامل العربي السياسي والأمني يأتي أولًا</a:t>
              </a:r>
              <a:endParaRPr lang="en-US" sz="40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497FB7-6E45-1932-AE72-EDBD74FB5A4B}"/>
              </a:ext>
            </a:extLst>
          </p:cNvPr>
          <p:cNvGrpSpPr/>
          <p:nvPr/>
        </p:nvGrpSpPr>
        <p:grpSpPr>
          <a:xfrm>
            <a:off x="3239864" y="2266737"/>
            <a:ext cx="5329895" cy="2615946"/>
            <a:chOff x="3963043" y="762650"/>
            <a:chExt cx="5329895" cy="26159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EC18555-AFFF-067E-98C6-92D9F23015ED}"/>
                </a:ext>
              </a:extLst>
            </p:cNvPr>
            <p:cNvSpPr/>
            <p:nvPr/>
          </p:nvSpPr>
          <p:spPr>
            <a:xfrm>
              <a:off x="3963043" y="776030"/>
              <a:ext cx="2969073" cy="26025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76809B-61F9-50C4-219F-E700D143958D}"/>
                </a:ext>
              </a:extLst>
            </p:cNvPr>
            <p:cNvSpPr txBox="1"/>
            <p:nvPr/>
          </p:nvSpPr>
          <p:spPr>
            <a:xfrm>
              <a:off x="6323865" y="762650"/>
              <a:ext cx="2969073" cy="26025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t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ar-LB" sz="4000" kern="1200" dirty="0">
                  <a:solidFill>
                    <a:schemeClr val="tx2">
                      <a:lumMod val="75000"/>
                    </a:schemeClr>
                  </a:solidFill>
                  <a:latin typeface="Simplified Arabic" pitchFamily="18" charset="-78"/>
                  <a:cs typeface="Simplified Arabic" pitchFamily="18" charset="-78"/>
                </a:rPr>
                <a:t>يليه التكامل الاقتصادي المنشود</a:t>
              </a:r>
              <a:endParaRPr lang="en-US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6B9556-C1B0-97D3-C3E7-24CC4ACC52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79281"/>
          </a:xfrm>
          <a:prstGeom prst="rect">
            <a:avLst/>
          </a:prstGeom>
          <a:ln>
            <a:noFill/>
          </a:ln>
        </p:spPr>
      </p:pic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"الولايات العربية المتحدة"</a:t>
            </a:r>
            <a:endParaRPr lang="ar-LB" sz="2400" b="1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0662"/>
            <a:ext cx="8305800" cy="4525963"/>
          </a:xfrm>
        </p:spPr>
        <p:txBody>
          <a:bodyPr>
            <a:noAutofit/>
          </a:bodyPr>
          <a:lstStyle/>
          <a:p>
            <a:pPr lvl="1" algn="just" rtl="1">
              <a:buFont typeface="Arial" panose="020B0604020202020204" pitchFamily="34" charset="0"/>
              <a:buChar char="•"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لم تصل الولايات المتّحدة الأميركيّة لما هي عليه إلّا بعد ثورة دمويّة لجمع الولايات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لم ترتفع قدرة الدول الأوروبيّة للارتقاء إلّا بعد إنشاء "الاتحاد الأوروبي" وتوحيد المعايير والعملة وتأسيس "الناتو"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لم تتقدم الصين أو الهند إلّا بعد أن جمعت كلّ أقاليمها تحت راية الدولة الواحدة بالقوة العسكريّة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لم يرتفع شأن الاتحاد السوفياتي إلّا بعد توحيد الجمهوريات والأقاليم.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لن تقوم قائمة الدول العربيّة إلّا بعد أن تنشىء فيما بينها "الولايات العربيّة المتحدة" وتنصهر كلها فيها.</a:t>
            </a:r>
          </a:p>
          <a:p>
            <a:pPr lvl="1" algn="just" rtl="1">
              <a:buFont typeface="Arial" panose="020B0604020202020204" pitchFamily="34" charset="0"/>
              <a:buChar char="•"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إنه حلم يتطلّب نضجًا فكريًا وعقائديًا راسخًا قد يطول انتظاره.</a:t>
            </a:r>
          </a:p>
          <a:p>
            <a:pPr lvl="1" algn="just" rtl="1">
              <a:buFont typeface="Wingdings" pitchFamily="2" charset="2"/>
              <a:buChar char="§"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5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adi Group\_wadi group\Musa F\Musa\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27B-19B2-4CD5-BBEC-0D738D3A4A95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09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plified Arabic" pitchFamily="18" charset="-78"/>
                <a:ea typeface="+mj-ea"/>
                <a:cs typeface="Simplified Arabic" pitchFamily="18" charset="-78"/>
              </a:rPr>
              <a:t>وشكراً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plified Arabic" pitchFamily="18" charset="-78"/>
              <a:ea typeface="+mj-ea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968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محتوى البحث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638"/>
            <a:ext cx="8839200" cy="3484562"/>
          </a:xfrm>
        </p:spPr>
        <p:txBody>
          <a:bodyPr>
            <a:normAutofit fontScale="25000" lnSpcReduction="20000"/>
          </a:bodyPr>
          <a:lstStyle/>
          <a:p>
            <a:pPr lvl="2" algn="just" rtl="1">
              <a:buFont typeface="Wingdings" panose="05000000000000000000" pitchFamily="2" charset="2"/>
              <a:buChar char="Ø"/>
            </a:pPr>
            <a:r>
              <a:rPr lang="ar-LB" sz="80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المعوقات التي حالت دون التعاون السياسي والاقتصادي والأمني</a:t>
            </a:r>
          </a:p>
          <a:p>
            <a:pPr marL="914400" lvl="2" indent="0" algn="just" rtl="1">
              <a:buNone/>
            </a:pPr>
            <a:endParaRPr lang="ar-LB" sz="8000" b="1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2" algn="just" rtl="1">
              <a:buFont typeface="Wingdings" panose="05000000000000000000" pitchFamily="2" charset="2"/>
              <a:buChar char="Ø"/>
            </a:pPr>
            <a:r>
              <a:rPr lang="ar-LB" sz="80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إملاءات الدول الغربية في السياسة والاقتصاد والأمن على كل الدول العربية </a:t>
            </a:r>
          </a:p>
          <a:p>
            <a:pPr marL="914400" lvl="2" indent="0" algn="just" rtl="1">
              <a:buNone/>
            </a:pPr>
            <a:endParaRPr lang="ar-LB" sz="8000" b="1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2" algn="just" rtl="1">
              <a:buFont typeface="Wingdings" panose="05000000000000000000" pitchFamily="2" charset="2"/>
              <a:buChar char="Ø"/>
            </a:pPr>
            <a:r>
              <a:rPr lang="ar-LB" sz="80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إتفاقية المنطقة العربية الحرة وخلوّها من التبادل البشري </a:t>
            </a:r>
          </a:p>
          <a:p>
            <a:pPr marL="914400" lvl="2" indent="0" algn="just" rtl="1">
              <a:buNone/>
            </a:pPr>
            <a:endParaRPr lang="ar-LB" sz="8000" b="1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2" algn="just" rtl="1">
              <a:buFont typeface="Wingdings" panose="05000000000000000000" pitchFamily="2" charset="2"/>
              <a:buChar char="Ø"/>
            </a:pPr>
            <a:r>
              <a:rPr lang="ar-LB" sz="80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حق كل دولة عربية في توفير مناخ الاستثمار وفرص العمل منفردة </a:t>
            </a:r>
          </a:p>
          <a:p>
            <a:pPr lvl="2" algn="just" rtl="1">
              <a:buFont typeface="Wingdings" panose="05000000000000000000" pitchFamily="2" charset="2"/>
              <a:buChar char="Ø"/>
            </a:pPr>
            <a:endParaRPr lang="ar-LB" sz="8000" b="1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2" algn="just" rtl="1">
              <a:buFont typeface="Wingdings" panose="05000000000000000000" pitchFamily="2" charset="2"/>
              <a:buChar char="Ø"/>
            </a:pPr>
            <a:r>
              <a:rPr lang="ar-LB" sz="80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لن يتحقق التكامل العربي الاقتصادي قبل التكامل العربي السياسي والأمني </a:t>
            </a:r>
          </a:p>
          <a:p>
            <a:pPr marL="914400" lvl="2" indent="0" algn="just" rtl="1">
              <a:buNone/>
            </a:pPr>
            <a:endParaRPr lang="ar-LB" sz="8000" b="1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2" algn="just" rtl="1">
              <a:buFont typeface="Wingdings" panose="05000000000000000000" pitchFamily="2" charset="2"/>
              <a:buChar char="Ø"/>
            </a:pPr>
            <a:r>
              <a:rPr lang="ar-LB" sz="80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"الولايات العربية المتحدة" هو الحل للخلاص من التشتت العربي أمنيًا واقتصاديًا وسياسيًا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25256D-B536-8D93-6759-D1144602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363" y="274639"/>
            <a:ext cx="1939636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E9B1C5-2F29-C2C9-C1ED-CA8D7B2D71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01" y="3858306"/>
            <a:ext cx="2145621" cy="2145621"/>
          </a:xfrm>
          <a:prstGeom prst="rect">
            <a:avLst/>
          </a:prstGeom>
        </p:spPr>
      </p:pic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المعوقات التي حالت دون التعاون السياسي والاقتصادي والأمني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285" y="4249134"/>
            <a:ext cx="4169178" cy="2438400"/>
          </a:xfrm>
        </p:spPr>
        <p:txBody>
          <a:bodyPr>
            <a:normAutofit/>
          </a:bodyPr>
          <a:lstStyle/>
          <a:p>
            <a:pPr marL="914400" lvl="2" indent="0" algn="just" rtl="1">
              <a:buNone/>
            </a:pPr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فرض الغرب على الدول العربية توقيع اتفاقيّات تبادل تجاري حرّ والدخول في منظمة التجارة العالميّة</a:t>
            </a:r>
          </a:p>
          <a:p>
            <a:pPr marL="914400" lvl="2" indent="0" algn="just" rtl="1">
              <a:buNone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5EEA3D-34E6-36C4-9CA4-1F8A91023B3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71" y="1389666"/>
            <a:ext cx="4187359" cy="234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21CBDD-7C0A-61BC-2EDC-84F386060895}"/>
              </a:ext>
            </a:extLst>
          </p:cNvPr>
          <p:cNvSpPr txBox="1">
            <a:spLocks/>
          </p:cNvSpPr>
          <p:nvPr/>
        </p:nvSpPr>
        <p:spPr>
          <a:xfrm>
            <a:off x="2722376" y="1523587"/>
            <a:ext cx="4668175" cy="2340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just" rtl="1">
              <a:buNone/>
            </a:pPr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الاستعمار العثماني والبريطاني والفرنسي حالوا دون أي تكامل عربي</a:t>
            </a:r>
          </a:p>
          <a:p>
            <a:pPr marL="914400" lvl="2" indent="0" algn="just" rtl="1">
              <a:buNone/>
            </a:pPr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تلاه الاستعمار الأميركي وتثبيت إسرائيل كأداة الانقسام لعقود وربّما لقرون</a:t>
            </a:r>
          </a:p>
          <a:p>
            <a:pPr marL="914400" lvl="2" indent="0" algn="just" rtl="1">
              <a:buFont typeface="Arial" pitchFamily="34" charset="0"/>
              <a:buNone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EB0D5A-6D86-7E3E-D482-8D7A6ED4F7FF}"/>
              </a:ext>
            </a:extLst>
          </p:cNvPr>
          <p:cNvSpPr txBox="1">
            <a:spLocks/>
          </p:cNvSpPr>
          <p:nvPr/>
        </p:nvSpPr>
        <p:spPr>
          <a:xfrm>
            <a:off x="174222" y="4035425"/>
            <a:ext cx="4169178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just" rtl="1">
              <a:buNone/>
            </a:pPr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فرضت منظمة التجارة العالميّة على الدول العربيّة تخفيض الرسوم الجمركيّة إلى معدّلات </a:t>
            </a:r>
            <a:r>
              <a:rPr lang="ar-LB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أدنى من 5% </a:t>
            </a:r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كي يحق لها أن تصبح عضواً كاملًا</a:t>
            </a:r>
          </a:p>
          <a:p>
            <a:pPr marL="914400" lvl="2" indent="0" algn="just" rtl="1">
              <a:buFont typeface="Arial" pitchFamily="34" charset="0"/>
              <a:buNone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B6AA94-1D58-8EC8-BC08-A15109CE6CB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39" y="3760627"/>
            <a:ext cx="366426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5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إملاءات الدول الغربية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836" y="1962838"/>
            <a:ext cx="2171700" cy="672519"/>
          </a:xfrm>
        </p:spPr>
        <p:txBody>
          <a:bodyPr>
            <a:noAutofit/>
          </a:bodyPr>
          <a:lstStyle/>
          <a:p>
            <a:pPr marL="457200" lvl="1" indent="0" algn="just" rtl="1">
              <a:buNone/>
            </a:pPr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سياسية	</a:t>
            </a:r>
          </a:p>
          <a:p>
            <a:pPr marL="457200" lvl="1" indent="0" algn="just" rtl="1">
              <a:buNone/>
            </a:pPr>
            <a:endParaRPr lang="ar-LB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4F03FF-3BE0-C37B-033F-B5E9EEAD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9" y="1787847"/>
            <a:ext cx="4165795" cy="383280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CB682A-F73A-600B-82B5-DB2764BC766C}"/>
              </a:ext>
            </a:extLst>
          </p:cNvPr>
          <p:cNvSpPr txBox="1">
            <a:spLocks/>
          </p:cNvSpPr>
          <p:nvPr/>
        </p:nvSpPr>
        <p:spPr>
          <a:xfrm>
            <a:off x="6172200" y="3281125"/>
            <a:ext cx="1905000" cy="672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rtl="1">
              <a:buFont typeface="Arial" pitchFamily="34" charset="0"/>
              <a:buNone/>
            </a:pPr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إقتصاديّة 	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A466C4-5A90-0634-9042-06E84AAB56D5}"/>
              </a:ext>
            </a:extLst>
          </p:cNvPr>
          <p:cNvSpPr txBox="1">
            <a:spLocks/>
          </p:cNvSpPr>
          <p:nvPr/>
        </p:nvSpPr>
        <p:spPr>
          <a:xfrm>
            <a:off x="5524500" y="4524443"/>
            <a:ext cx="1600200" cy="672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rtl="1">
              <a:buFont typeface="Arial" pitchFamily="34" charset="0"/>
              <a:buNone/>
            </a:pPr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أمنية	</a:t>
            </a:r>
          </a:p>
        </p:txBody>
      </p:sp>
    </p:spTree>
    <p:extLst>
      <p:ext uri="{BB962C8B-B14F-4D97-AF65-F5344CB8AC3E}">
        <p14:creationId xmlns:p14="http://schemas.microsoft.com/office/powerpoint/2010/main" val="16350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إملاءات الدول الغربية في السياسة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05AAF0-39AD-A713-C3AA-C6FC48E64C19}"/>
              </a:ext>
            </a:extLst>
          </p:cNvPr>
          <p:cNvSpPr txBox="1">
            <a:spLocks/>
          </p:cNvSpPr>
          <p:nvPr/>
        </p:nvSpPr>
        <p:spPr>
          <a:xfrm>
            <a:off x="5576668" y="2814771"/>
            <a:ext cx="3567332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rtl="1">
              <a:buFont typeface="Arial" pitchFamily="34" charset="0"/>
              <a:buNone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تدخّل السفارات في كلّ شأن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80B143-C7FD-B165-B625-173F36B154A3}"/>
              </a:ext>
            </a:extLst>
          </p:cNvPr>
          <p:cNvSpPr txBox="1">
            <a:spLocks/>
          </p:cNvSpPr>
          <p:nvPr/>
        </p:nvSpPr>
        <p:spPr>
          <a:xfrm>
            <a:off x="3826412" y="4287397"/>
            <a:ext cx="5317588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rtl="1">
              <a:buFont typeface="Arial" pitchFamily="34" charset="0"/>
              <a:buNone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فرض توقيع اتفاقيات تجاريّة وتثبيتها بقوانين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EBAF88-F366-A2BB-D0F5-52C8A220E8E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28600" y="1465117"/>
            <a:ext cx="4876800" cy="457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1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إملاءات الدول الغربية في الاقتصاد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77053"/>
            <a:ext cx="8763000" cy="902169"/>
          </a:xfrm>
        </p:spPr>
        <p:txBody>
          <a:bodyPr>
            <a:noAutofit/>
          </a:bodyPr>
          <a:lstStyle/>
          <a:p>
            <a:pPr marL="457200" lvl="1" indent="0" algn="just" rtl="1">
              <a:buNone/>
            </a:pPr>
            <a:r>
              <a:rPr lang="ar-LB" sz="21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دعم المنتجات الزراعية والغذائية المصدّرة الى الدول العربية 	لابقائها معتمدة على استيرادها</a:t>
            </a:r>
          </a:p>
          <a:p>
            <a:pPr lvl="1" algn="just" rtl="1">
              <a:buFont typeface="Wingdings" pitchFamily="2" charset="2"/>
              <a:buChar char="§"/>
            </a:pPr>
            <a:endParaRPr lang="ar-LB" sz="21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lvl="1" indent="0" algn="just" rtl="1">
              <a:buNone/>
            </a:pPr>
            <a:endParaRPr lang="ar-LB" sz="21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D6129F-82A2-A766-4D75-D46F25B8BFFD}"/>
              </a:ext>
            </a:extLst>
          </p:cNvPr>
          <p:cNvSpPr txBox="1">
            <a:spLocks/>
          </p:cNvSpPr>
          <p:nvPr/>
        </p:nvSpPr>
        <p:spPr>
          <a:xfrm>
            <a:off x="533400" y="2110483"/>
            <a:ext cx="8610600" cy="754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rtl="1">
              <a:buFont typeface="Arial" pitchFamily="34" charset="0"/>
              <a:buNone/>
            </a:pPr>
            <a:endParaRPr lang="ar-LB" sz="6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lvl="1" indent="0" algn="just" rtl="1">
              <a:buFont typeface="Arial" pitchFamily="34" charset="0"/>
              <a:buNone/>
            </a:pPr>
            <a:r>
              <a:rPr lang="ar-LB" sz="21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وضع اليد على مصادر الطاقة غير المتجددة</a:t>
            </a:r>
          </a:p>
          <a:p>
            <a:pPr marL="457200" lvl="1" indent="0" algn="just" rtl="1">
              <a:buFont typeface="Arial" pitchFamily="34" charset="0"/>
              <a:buNone/>
            </a:pPr>
            <a:r>
              <a:rPr lang="ar-LB" sz="21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		</a:t>
            </a:r>
          </a:p>
          <a:p>
            <a:pPr marL="457200" lvl="1" indent="0" algn="just" rtl="1">
              <a:buFont typeface="Arial" pitchFamily="34" charset="0"/>
              <a:buNone/>
            </a:pPr>
            <a:endParaRPr lang="ar-LB" sz="21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090F41A-E22A-A835-0B55-17C1427E1D5D}"/>
              </a:ext>
            </a:extLst>
          </p:cNvPr>
          <p:cNvSpPr txBox="1">
            <a:spLocks/>
          </p:cNvSpPr>
          <p:nvPr/>
        </p:nvSpPr>
        <p:spPr>
          <a:xfrm>
            <a:off x="533400" y="2864546"/>
            <a:ext cx="8610600" cy="1664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rtl="1">
              <a:buFont typeface="Arial" pitchFamily="34" charset="0"/>
              <a:buNone/>
            </a:pPr>
            <a:endParaRPr lang="ar-LB" sz="6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lvl="1" indent="0" algn="just" rtl="1">
              <a:buFont typeface="Arial" pitchFamily="34" charset="0"/>
              <a:buNone/>
            </a:pPr>
            <a:r>
              <a:rPr lang="ar-LB" sz="21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فرض عقوبات على دول وأفراد مثل العقوبات الأميركيّة التي فرضت منع استخدام نظام سويفت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SWIFT</a:t>
            </a:r>
            <a:r>
              <a:rPr lang="ar-LB" sz="21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للتحويلات المالية ما لم تلتزم الدول العربية بأوامرها وتعليماتها وبذلك شلّت قدرة التبادل التجاري الحرّ ومنعت من استقبال الهبات والمساعدات من دول يسري عليها نظام العقوبات كقانون قيصر</a:t>
            </a:r>
          </a:p>
          <a:p>
            <a:pPr marL="457200" lvl="1" indent="0" algn="just" rtl="1">
              <a:buFont typeface="Arial" pitchFamily="34" charset="0"/>
              <a:buNone/>
            </a:pPr>
            <a:endParaRPr lang="ar-LB" sz="21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C0422-8403-F7BE-BB32-9150A97FEA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81000" y="1143288"/>
            <a:ext cx="4982677" cy="46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5344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إملاءات الدول الغربية في الأمن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90080-50B8-5008-96DD-66D16A87479A}"/>
              </a:ext>
            </a:extLst>
          </p:cNvPr>
          <p:cNvSpPr txBox="1">
            <a:spLocks/>
          </p:cNvSpPr>
          <p:nvPr/>
        </p:nvSpPr>
        <p:spPr>
          <a:xfrm>
            <a:off x="327074" y="3150360"/>
            <a:ext cx="8839200" cy="1603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rtl="1">
              <a:buFont typeface="Arial" pitchFamily="34" charset="0"/>
              <a:buNone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تواجد قواعد عسكرية ضخمة في معظم الدول العربية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وتدخلها السافر في كل شأن أمني وحتى سياسي</a:t>
            </a:r>
          </a:p>
          <a:p>
            <a:pPr marL="457200" lvl="1" indent="0" algn="just" rtl="1">
              <a:buFont typeface="Arial" pitchFamily="34" charset="0"/>
              <a:buNone/>
            </a:pPr>
            <a:endParaRPr lang="ar-LB" sz="24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lvl="1" indent="0" algn="just" rtl="1">
              <a:buFont typeface="Arial" pitchFamily="34" charset="0"/>
              <a:buNone/>
            </a:pPr>
            <a:endParaRPr lang="ar-LB" sz="24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280B51-C015-0F65-1E7D-254F9A2CDE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34462" y="1343096"/>
            <a:ext cx="5105400" cy="47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70375"/>
            <a:ext cx="85344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إتفاقية المنطقة العربية الحرة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6250" y="1914814"/>
            <a:ext cx="8667750" cy="768350"/>
          </a:xfrm>
        </p:spPr>
        <p:txBody>
          <a:bodyPr>
            <a:noAutofit/>
          </a:bodyPr>
          <a:lstStyle/>
          <a:p>
            <a:pPr marL="457200" lvl="1" indent="0" algn="just" rtl="1">
              <a:buNone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خلت من تبادل الطاقات البشريّة</a:t>
            </a: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lvl="1" indent="0" algn="just" rtl="1">
              <a:buNone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EEA32C-CBD4-10BE-1A99-0FFE3D771F58}"/>
              </a:ext>
            </a:extLst>
          </p:cNvPr>
          <p:cNvSpPr txBox="1">
            <a:spLocks/>
          </p:cNvSpPr>
          <p:nvPr/>
        </p:nvSpPr>
        <p:spPr>
          <a:xfrm>
            <a:off x="878058" y="2945371"/>
            <a:ext cx="8305800" cy="54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rtl="1">
              <a:buNone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خلت من التطبيق الحرفي لحريّة التبادل</a:t>
            </a: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lvl="1" indent="0" algn="just" rtl="1">
              <a:buFont typeface="Arial" pitchFamily="34" charset="0"/>
              <a:buNone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3C4DE5-43C6-DF89-4621-03B331443D4E}"/>
              </a:ext>
            </a:extLst>
          </p:cNvPr>
          <p:cNvSpPr txBox="1">
            <a:spLocks/>
          </p:cNvSpPr>
          <p:nvPr/>
        </p:nvSpPr>
        <p:spPr>
          <a:xfrm>
            <a:off x="1219200" y="3954010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 rtl="1">
              <a:buNone/>
            </a:pP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مورِسَت كل أنواع تعطيل التبادل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بحجج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                           </a:t>
            </a:r>
            <a:r>
              <a:rPr lang="ar-LB" sz="2400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 المواصفات القياسيّة وغيرها</a:t>
            </a:r>
          </a:p>
          <a:p>
            <a:pPr lvl="1" algn="just" rtl="1">
              <a:buFont typeface="Wingdings" pitchFamily="2" charset="2"/>
              <a:buChar char="§"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457200" lvl="1" indent="0" algn="just" rtl="1">
              <a:buFont typeface="Arial" pitchFamily="34" charset="0"/>
              <a:buNone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FE71C5-4150-A86D-BC81-20572EBAA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" y="1521369"/>
            <a:ext cx="4401164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7C68EC-0461-5031-E6D3-9889289C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3" y="1182883"/>
            <a:ext cx="7308273" cy="528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Wadi Group\_wadi group\Musa F\Musa\foo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9650"/>
            <a:ext cx="9144000" cy="768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rmAutofit/>
          </a:bodyPr>
          <a:lstStyle/>
          <a:p>
            <a:pPr rtl="1"/>
            <a:r>
              <a:rPr lang="ar-LB" sz="3200" b="1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حق كل دولة عربية في توفير مناخ الاستثمار وفرص العمل منفردة</a:t>
            </a:r>
            <a:endParaRPr lang="ar-LB" sz="2400" b="1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88" y="1185228"/>
            <a:ext cx="8305800" cy="4525963"/>
          </a:xfrm>
        </p:spPr>
        <p:txBody>
          <a:bodyPr>
            <a:normAutofit/>
          </a:bodyPr>
          <a:lstStyle/>
          <a:p>
            <a:pPr lvl="2" algn="just" rtl="1"/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من أوائل موجبات أي دولة هو خلق فرص عمل لمواطنيها ومكافحة البطالة</a:t>
            </a:r>
          </a:p>
          <a:p>
            <a:pPr lvl="2" algn="just" rtl="1">
              <a:buFont typeface="Wingdings" pitchFamily="2" charset="2"/>
              <a:buChar char="§"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2" algn="just" rtl="1"/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ذلك يقتضي خلق فرص الاستثمار في كلّ القطاعات سياحية وخدماتيّة وإنتاجية – زراعية أو صناعيّة</a:t>
            </a:r>
          </a:p>
          <a:p>
            <a:pPr lvl="2" algn="just" rtl="1"/>
            <a:endParaRPr lang="ar-LB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2" algn="just" rtl="1"/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في ظل غياب حرية تبادل القوى العاملة بين الدول العربيّة، يصعب تطبيق حرية التبادل التجاري خاصة في حالة دعم الإنتاج بأي شكل من الأشكال في أي بلد عربي </a:t>
            </a:r>
          </a:p>
          <a:p>
            <a:pPr lvl="2" algn="just" rtl="1"/>
            <a:endParaRPr lang="ar-LB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2" algn="just" rtl="1"/>
            <a:r>
              <a:rPr lang="ar-LB" dirty="0">
                <a:solidFill>
                  <a:schemeClr val="tx2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لهذه الأسباب مجتمعة فشل تطبيق اتفاقيّة المنطقة العربيّة الحرّة</a:t>
            </a:r>
          </a:p>
          <a:p>
            <a:pPr marL="914400" lvl="2" indent="0" algn="just" rtl="1">
              <a:buNone/>
            </a:pPr>
            <a:endParaRPr lang="ar-LB" sz="1200" dirty="0">
              <a:solidFill>
                <a:schemeClr val="tx2">
                  <a:lumMod val="75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DBDD227B-19B2-4CD5-BBEC-0D738D3A4A95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521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Simplified Arabic</vt:lpstr>
      <vt:lpstr>Wingdings</vt:lpstr>
      <vt:lpstr>Office Theme</vt:lpstr>
      <vt:lpstr>تحديات تعزيز الإنتاج الوطني في كل بلد عربي توطئة لتحقيق التكامل العربي المشترك</vt:lpstr>
      <vt:lpstr>محتوى البحث</vt:lpstr>
      <vt:lpstr>المعوقات التي حالت دون التعاون السياسي والاقتصادي والأمني</vt:lpstr>
      <vt:lpstr>إملاءات الدول الغربية</vt:lpstr>
      <vt:lpstr>إملاءات الدول الغربية في السياسة</vt:lpstr>
      <vt:lpstr>إملاءات الدول الغربية في الاقتصاد</vt:lpstr>
      <vt:lpstr>إملاءات الدول الغربية في الأمن</vt:lpstr>
      <vt:lpstr>إتفاقية المنطقة العربية الحرة</vt:lpstr>
      <vt:lpstr>حق كل دولة عربية في توفير مناخ الاستثمار وفرص العمل منفردة</vt:lpstr>
      <vt:lpstr>لن يتحقق التكامل العربي الاقتصادي قبل التكامل العربي السياسي والأمني </vt:lpstr>
      <vt:lpstr>"الولايات العربية المتحدة"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القطاع الخاص والمجتمع المدني والدولة  حيال سلامة الغذاء  المهندس موسى فريجي</dc:title>
  <dc:creator>Jihane Bou Abboud</dc:creator>
  <cp:lastModifiedBy>Jihane Bou Abboud</cp:lastModifiedBy>
  <cp:revision>205</cp:revision>
  <cp:lastPrinted>2023-05-03T07:00:19Z</cp:lastPrinted>
  <dcterms:created xsi:type="dcterms:W3CDTF">2015-01-09T09:30:49Z</dcterms:created>
  <dcterms:modified xsi:type="dcterms:W3CDTF">2024-01-23T09:55:55Z</dcterms:modified>
</cp:coreProperties>
</file>