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66" r:id="rId3"/>
    <p:sldId id="274" r:id="rId4"/>
    <p:sldId id="273" r:id="rId5"/>
    <p:sldId id="282" r:id="rId6"/>
    <p:sldId id="278" r:id="rId7"/>
    <p:sldId id="279" r:id="rId8"/>
    <p:sldId id="280" r:id="rId9"/>
    <p:sldId id="281" r:id="rId10"/>
    <p:sldId id="277" r:id="rId11"/>
    <p:sldId id="264" r:id="rId12"/>
  </p:sldIdLst>
  <p:sldSz cx="9144000" cy="6858000" type="screen4x3"/>
  <p:notesSz cx="6792913" cy="9925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3595" cy="496253"/>
          </a:xfrm>
          <a:prstGeom prst="rect">
            <a:avLst/>
          </a:prstGeom>
        </p:spPr>
        <p:txBody>
          <a:bodyPr vert="horz" lIns="93094" tIns="46547" rIns="93094" bIns="4654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7747" y="1"/>
            <a:ext cx="2943595" cy="496253"/>
          </a:xfrm>
          <a:prstGeom prst="rect">
            <a:avLst/>
          </a:prstGeom>
        </p:spPr>
        <p:txBody>
          <a:bodyPr vert="horz" lIns="93094" tIns="46547" rIns="93094" bIns="46547" rtlCol="0"/>
          <a:lstStyle>
            <a:lvl1pPr algn="r">
              <a:defRPr sz="1200"/>
            </a:lvl1pPr>
          </a:lstStyle>
          <a:p>
            <a:fld id="{C232FB99-552F-48F5-BC36-BA1635F7D258}" type="datetimeFigureOut">
              <a:rPr lang="en-US" smtClean="0"/>
              <a:pPr/>
              <a:t>12/03/2025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94" tIns="46547" rIns="93094" bIns="4654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292" y="4714401"/>
            <a:ext cx="5434330" cy="4466273"/>
          </a:xfrm>
          <a:prstGeom prst="rect">
            <a:avLst/>
          </a:prstGeom>
        </p:spPr>
        <p:txBody>
          <a:bodyPr vert="horz" lIns="93094" tIns="46547" rIns="93094" bIns="4654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7076"/>
            <a:ext cx="2943595" cy="496253"/>
          </a:xfrm>
          <a:prstGeom prst="rect">
            <a:avLst/>
          </a:prstGeom>
        </p:spPr>
        <p:txBody>
          <a:bodyPr vert="horz" lIns="93094" tIns="46547" rIns="93094" bIns="4654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7747" y="9427076"/>
            <a:ext cx="2943595" cy="496253"/>
          </a:xfrm>
          <a:prstGeom prst="rect">
            <a:avLst/>
          </a:prstGeom>
        </p:spPr>
        <p:txBody>
          <a:bodyPr vert="horz" lIns="93094" tIns="46547" rIns="93094" bIns="46547" rtlCol="0" anchor="b"/>
          <a:lstStyle>
            <a:lvl1pPr algn="r">
              <a:defRPr sz="1200"/>
            </a:lvl1pPr>
          </a:lstStyle>
          <a:p>
            <a:fld id="{7F1E980F-4832-41B2-AE1A-59259B9087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94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E980F-4832-41B2-AE1A-59259B9087C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290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2C4E-9411-491F-B86C-E115BAE25A19}" type="datetime1">
              <a:rPr lang="en-US" smtClean="0"/>
              <a:pPr/>
              <a:t>12/03/2025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46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8C8DB-4D72-4311-BB7D-0BC785427868}" type="datetime1">
              <a:rPr lang="en-US" smtClean="0"/>
              <a:pPr/>
              <a:t>12/03/2025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074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5C82-6E63-4403-A9FF-F05EFBE79BBC}" type="datetime1">
              <a:rPr lang="en-US" smtClean="0"/>
              <a:pPr/>
              <a:t>12/03/2025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86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4EBDA-4A23-4C07-AED4-B24778B3BB59}" type="datetime1">
              <a:rPr lang="en-US" smtClean="0"/>
              <a:pPr/>
              <a:t>12/03/2025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95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A32E8-B195-4EEC-A3B2-D449327B65E8}" type="datetime1">
              <a:rPr lang="en-US" smtClean="0"/>
              <a:pPr/>
              <a:t>12/03/2025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917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D17D-B74E-4FE8-95B8-03D1E7B33482}" type="datetime1">
              <a:rPr lang="en-US" smtClean="0"/>
              <a:pPr/>
              <a:t>12/03/2025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9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85FB4-A15A-4B2A-B5E4-DAE961A9665E}" type="datetime1">
              <a:rPr lang="en-US" smtClean="0"/>
              <a:pPr/>
              <a:t>12/03/2025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9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CFFB2-48A2-4ED9-B335-4A6450E08119}" type="datetime1">
              <a:rPr lang="en-US" smtClean="0"/>
              <a:pPr/>
              <a:t>12/03/2025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031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1964-EFE6-4A53-A288-2722A8BF73BE}" type="datetime1">
              <a:rPr lang="en-US" smtClean="0"/>
              <a:pPr/>
              <a:t>12/03/2025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044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4F73-F546-43B4-9505-8D10DF16195B}" type="datetime1">
              <a:rPr lang="en-US" smtClean="0"/>
              <a:pPr/>
              <a:t>12/03/2025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443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CFEB0-D22C-4A48-87F3-A2DD661AD945}" type="datetime1">
              <a:rPr lang="en-US" smtClean="0"/>
              <a:pPr/>
              <a:t>12/03/2025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49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D85EA-2712-49AB-BFE0-D6B9A5DE9A94}" type="datetime1">
              <a:rPr lang="en-US" smtClean="0"/>
              <a:pPr/>
              <a:t>12/03/2025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D227B-19B2-4CD5-BBEC-0D738D3A4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913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musafreiji.com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Wadi Group\_wadi group\Musa F\Musa\B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047459"/>
            <a:ext cx="8458200" cy="2172284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chemeClr val="bg1"/>
                </a:solidFill>
                <a:cs typeface="Simplified Arabic" pitchFamily="18" charset="-78"/>
              </a:rPr>
              <a:t>Drawbacks of the Lebanese Economic Policies</a:t>
            </a:r>
            <a:br>
              <a:rPr lang="en-US" sz="3400" b="1" dirty="0">
                <a:solidFill>
                  <a:schemeClr val="bg1"/>
                </a:solidFill>
                <a:cs typeface="Simplified Arabic" pitchFamily="18" charset="-78"/>
              </a:rPr>
            </a:br>
            <a:r>
              <a:rPr lang="en-US" sz="3400" b="1" dirty="0">
                <a:solidFill>
                  <a:schemeClr val="bg1"/>
                </a:solidFill>
                <a:cs typeface="Simplified Arabic" pitchFamily="18" charset="-78"/>
              </a:rPr>
              <a:t>1992 up to now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38687" y="3219743"/>
            <a:ext cx="9144000" cy="2286000"/>
          </a:xfrm>
        </p:spPr>
        <p:txBody>
          <a:bodyPr>
            <a:normAutofit lnSpcReduction="10000"/>
          </a:bodyPr>
          <a:lstStyle/>
          <a:p>
            <a:endParaRPr lang="en-US" sz="2400" b="1" dirty="0">
              <a:solidFill>
                <a:schemeClr val="bg1">
                  <a:lumMod val="65000"/>
                </a:schemeClr>
              </a:solidFill>
              <a:latin typeface="+mj-lt"/>
              <a:cs typeface="Simplified Arabic" pitchFamily="18" charset="-78"/>
            </a:endParaRPr>
          </a:p>
          <a:p>
            <a:r>
              <a:rPr lang="en-US" sz="3400" b="1" dirty="0">
                <a:solidFill>
                  <a:schemeClr val="bg1">
                    <a:lumMod val="65000"/>
                  </a:schemeClr>
                </a:solidFill>
                <a:latin typeface="+mj-lt"/>
                <a:cs typeface="Simplified Arabic" pitchFamily="18" charset="-78"/>
              </a:rPr>
              <a:t>USJ, Beirut</a:t>
            </a:r>
          </a:p>
          <a:p>
            <a:endParaRPr lang="en-US" sz="3400" b="1" dirty="0">
              <a:solidFill>
                <a:schemeClr val="bg1">
                  <a:lumMod val="65000"/>
                </a:schemeClr>
              </a:solidFill>
              <a:latin typeface="+mj-lt"/>
              <a:cs typeface="Simplified Arabic" pitchFamily="18" charset="-7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Calibri"/>
                <a:ea typeface="+mn-ea"/>
                <a:cs typeface="Simplified Arabic" pitchFamily="18" charset="-78"/>
              </a:rPr>
              <a:t>By Musa Freiji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500" b="1" dirty="0">
                <a:solidFill>
                  <a:schemeClr val="bg1"/>
                </a:solidFill>
                <a:latin typeface="Calibri"/>
                <a:cs typeface="Simplified Arabic" pitchFamily="18" charset="-78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www.musafreiji.com</a:t>
            </a:r>
            <a:r>
              <a:rPr lang="en-US" sz="1500" b="1" dirty="0">
                <a:solidFill>
                  <a:schemeClr val="bg1"/>
                </a:solidFill>
                <a:latin typeface="Calibri"/>
                <a:cs typeface="Simplified Arabic" pitchFamily="18" charset="-78"/>
              </a:rPr>
              <a:t> </a:t>
            </a:r>
            <a:endParaRPr kumimoji="0" lang="ar-LB" sz="15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Simplified Arabic" pitchFamily="18" charset="-78"/>
            </a:endParaRPr>
          </a:p>
          <a:p>
            <a:endParaRPr lang="en-US" sz="3400" b="1" dirty="0">
              <a:solidFill>
                <a:schemeClr val="bg1">
                  <a:lumMod val="65000"/>
                </a:schemeClr>
              </a:solidFill>
              <a:latin typeface="+mj-lt"/>
              <a:cs typeface="Simplified Arabic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551" y="6143887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+mj-lt"/>
                <a:cs typeface="Simplified Arabic" pitchFamily="18" charset="-78"/>
              </a:rPr>
              <a:t>March 14, 2025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68838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2366"/>
            <a:ext cx="8229600" cy="1143000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Results of the Corrective Actions</a:t>
            </a:r>
            <a:endParaRPr lang="en-US" sz="2400" b="1" dirty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0739"/>
            <a:ext cx="8229600" cy="539749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In an exercise to implement the above - based on the 2023 imports as published by the Lebanese Customs - I am suggesting protective import duty measures, availing </a:t>
            </a:r>
            <a:r>
              <a:rPr lang="en-US" sz="2400" b="1" u="sng" dirty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3.4 USD billion USD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helping to:</a:t>
            </a:r>
          </a:p>
          <a:p>
            <a:pPr marL="0" indent="0" algn="just">
              <a:buNone/>
            </a:pPr>
            <a:endParaRPr lang="en-US" sz="2400" dirty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  <a:p>
            <a:pPr marL="457200" indent="-457200" algn="just">
              <a:buAutoNum type="arabicPeriod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Protect the local industries and agricultural produce.</a:t>
            </a:r>
          </a:p>
          <a:p>
            <a:pPr marL="457200" indent="-457200" algn="just">
              <a:buAutoNum type="arabicPeriod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Cover the highly needed funds to increase public sector salaries, the army, the internal security, and the judicial body. </a:t>
            </a:r>
          </a:p>
          <a:p>
            <a:pPr marL="457200" indent="-457200" algn="just">
              <a:buAutoNum type="arabicPeriod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Take the corrective measures to the infrastructure.</a:t>
            </a:r>
          </a:p>
          <a:p>
            <a:pPr marL="457200" indent="-457200" algn="just">
              <a:buAutoNum type="arabicPeriod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Close the gap on government payments deficit.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Entice investment in the protected products.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Increase employment.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Reduce the brain and capital drain.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993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Wadi Group\_wadi group\Musa F\Musa\B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227B-19B2-4CD5-BBEC-0D738D3A4A95}" type="slidenum">
              <a:rPr lang="en-US" smtClean="0">
                <a:solidFill>
                  <a:schemeClr val="bg1"/>
                </a:solidFill>
              </a:rPr>
              <a:pPr/>
              <a:t>11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2098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b="1" dirty="0">
                <a:solidFill>
                  <a:schemeClr val="bg1"/>
                </a:solidFill>
                <a:latin typeface="Simplified Arabic" pitchFamily="18" charset="-78"/>
                <a:ea typeface="+mj-ea"/>
                <a:cs typeface="Simplified Arabic" pitchFamily="18" charset="-78"/>
              </a:rPr>
              <a:t>Thank you,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implified Arabic" pitchFamily="18" charset="-78"/>
              <a:ea typeface="+mj-ea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39688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0050"/>
            <a:ext cx="8458200" cy="4419600"/>
          </a:xfrm>
        </p:spPr>
        <p:txBody>
          <a:bodyPr>
            <a:noAutofit/>
          </a:bodyPr>
          <a:lstStyle/>
          <a:p>
            <a:pPr algn="just"/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Origin of the Ongoing Economic Policy for 32 years </a:t>
            </a:r>
          </a:p>
          <a:p>
            <a:pPr marL="0" indent="0" algn="just">
              <a:buNone/>
            </a:pPr>
            <a:endParaRPr lang="en-US" sz="1000" b="1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Ruinous Outcomes of Agreements – on the Economy</a:t>
            </a:r>
          </a:p>
          <a:p>
            <a:pPr algn="just"/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Ruinous Outcomes of Agreements – on the Productive Sectors</a:t>
            </a:r>
          </a:p>
          <a:p>
            <a:pPr marL="0" indent="0" algn="just">
              <a:buNone/>
            </a:pPr>
            <a:endParaRPr lang="en-US" sz="1000" b="1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Corrective Actions – Foreign Trade Relations </a:t>
            </a:r>
            <a:endParaRPr lang="en-US" sz="1000" b="1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Corrective Actions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–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 Governance </a:t>
            </a:r>
          </a:p>
          <a:p>
            <a:pPr algn="just"/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Corrective Actions – Finance</a:t>
            </a:r>
            <a:endParaRPr lang="en-US" sz="1000" b="1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Corrective Actions – Taxation on Imports</a:t>
            </a:r>
          </a:p>
          <a:p>
            <a:pPr marL="0" indent="0" algn="just">
              <a:buNone/>
            </a:pPr>
            <a:endParaRPr lang="en-US" sz="1000" b="1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algn="just"/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Results of the Corrective Actions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60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Origin of the Ongoing Economic Policy</a:t>
            </a:r>
            <a:br>
              <a:rPr lang="en-US" sz="3400" b="1" dirty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</a:br>
            <a:r>
              <a:rPr lang="en-US" sz="3400" b="1" dirty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for 32 years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657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Since 1992, the consecutive Lebanese governments:</a:t>
            </a:r>
          </a:p>
          <a:p>
            <a:pPr marL="0" indent="0" algn="just">
              <a:buNone/>
            </a:pP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Announced Lebanon as a touristic country and assumed there is no need for productive sectors.</a:t>
            </a:r>
          </a:p>
          <a:p>
            <a:pPr marL="457200" indent="-457200" algn="just">
              <a:buFont typeface="+mj-lt"/>
              <a:buAutoNum type="arabicPeriod"/>
            </a:pPr>
            <a:endParaRPr lang="en-US" sz="24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Adopted the free trade open policies represented by involvement in: WTO, the Euro-Mediterranean, the EU, and the General Arab Free Trade (Gafta).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884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Ruinous Outcomes of Agreements – </a:t>
            </a:r>
            <a:br>
              <a:rPr lang="en-US" sz="3400" b="1" dirty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</a:br>
            <a:r>
              <a:rPr lang="en-US" sz="3400" b="1" dirty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on the Economy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16714"/>
            <a:ext cx="8229600" cy="3041086"/>
          </a:xfr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WTO: Lebanon is still an observer, not a full member.</a:t>
            </a:r>
          </a:p>
          <a:p>
            <a:pPr marL="457200" indent="-457200" algn="just">
              <a:buFont typeface="+mj-lt"/>
              <a:buAutoNum type="arabicPeriod"/>
            </a:pPr>
            <a:endParaRPr lang="en-US" sz="24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All others were reinforced by becoming laws via the Parliament. </a:t>
            </a:r>
          </a:p>
          <a:p>
            <a:pPr marL="457200" indent="-457200" algn="just">
              <a:buFont typeface="+mj-lt"/>
              <a:buAutoNum type="arabicPeriod"/>
            </a:pPr>
            <a:endParaRPr lang="en-US" sz="24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Balance of trade mounted to a negative balance of 16-17 USD billion/year.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090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Ruinous Outcomes of Agreements – </a:t>
            </a:r>
            <a:br>
              <a:rPr lang="en-US" sz="3400" b="1" dirty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</a:br>
            <a:r>
              <a:rPr lang="en-US" sz="3400" b="1" dirty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on the Productive Sectors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19600"/>
          </a:xfr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Shutting down various industries such as furniture, clothing, shoe making, and electrical appliances.</a:t>
            </a:r>
          </a:p>
          <a:p>
            <a:pPr marL="457200" indent="-457200" algn="just">
              <a:buFont typeface="+mj-lt"/>
              <a:buAutoNum type="arabicPeriod"/>
            </a:pPr>
            <a:endParaRPr lang="en-US" sz="12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Disappearance of production of various agricultural produce such as milk, wheat, part of potato, part of watermelon, sugar, and many others.</a:t>
            </a:r>
          </a:p>
          <a:p>
            <a:pPr marL="457200" indent="-457200" algn="just">
              <a:buFont typeface="+mj-lt"/>
              <a:buAutoNum type="arabicPeriod"/>
            </a:pPr>
            <a:endParaRPr lang="en-US" sz="12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Emigration of our university elites, the backbone of the Lebanese future. It is a brain drain.</a:t>
            </a:r>
          </a:p>
          <a:p>
            <a:pPr marL="457200" indent="-457200" algn="just">
              <a:buFont typeface="+mj-lt"/>
              <a:buAutoNum type="arabicPeriod"/>
            </a:pPr>
            <a:endParaRPr lang="en-US" sz="12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Migration of many industries to other Arab and Non-Arab countries. It is a Know-how and capital drain.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251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Corrective Actions – Foreign Trade Relations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42672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n-US" sz="2400" b="1" dirty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Lebanon needs to urgently freeze all bilateral free trade agreements.</a:t>
            </a:r>
          </a:p>
          <a:p>
            <a:pPr marL="457200" indent="-457200" algn="just">
              <a:buFont typeface="+mj-lt"/>
              <a:buAutoNum type="arabicPeriod"/>
            </a:pPr>
            <a:endParaRPr lang="en-US" sz="10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Implement policy of “Freedom of Trade, not Free Trade Agreements”.</a:t>
            </a:r>
          </a:p>
          <a:p>
            <a:pPr marL="457200" indent="-457200" algn="just">
              <a:buFont typeface="+mj-lt"/>
              <a:buAutoNum type="arabicPeriod"/>
            </a:pPr>
            <a:endParaRPr lang="en-US" sz="10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Most US, EU, Arab countries and many others adopted imposing harsh quality standards to reduce imports since 2000.</a:t>
            </a:r>
          </a:p>
          <a:p>
            <a:pPr marL="457200" indent="-457200" algn="just">
              <a:buFont typeface="+mj-lt"/>
              <a:buAutoNum type="arabicPeriod"/>
            </a:pPr>
            <a:endParaRPr lang="en-US" sz="10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USA, founder of WTO, as well as EU, China, Russia and most Arab, South American, African, and far Eastern countries divorced free trade agreements.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389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Corrective Actions – Governance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191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n-US" sz="2400" b="1" dirty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Reduction of government employees down to the needful.</a:t>
            </a:r>
          </a:p>
          <a:p>
            <a:pPr marL="457200" indent="-457200" algn="just">
              <a:buFont typeface="+mj-lt"/>
              <a:buAutoNum type="arabicPeriod"/>
            </a:pPr>
            <a:endParaRPr lang="en-US" sz="24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Appointment of vital vacant positions, especially in security and judiciary.</a:t>
            </a:r>
          </a:p>
          <a:p>
            <a:pPr marL="457200" indent="-457200" algn="just">
              <a:buFont typeface="+mj-lt"/>
              <a:buAutoNum type="arabicPeriod"/>
            </a:pPr>
            <a:endParaRPr lang="en-US" sz="24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Adjusting salaries to a fair, decent level.</a:t>
            </a:r>
          </a:p>
          <a:p>
            <a:pPr marL="457200" indent="-457200" algn="just">
              <a:buFont typeface="+mj-lt"/>
              <a:buAutoNum type="arabicPeriod"/>
            </a:pPr>
            <a:endParaRPr lang="en-US" sz="24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Fighting and controlling corruption.</a:t>
            </a:r>
          </a:p>
          <a:p>
            <a:pPr marL="457200" indent="-457200" algn="just">
              <a:buFont typeface="+mj-lt"/>
              <a:buAutoNum type="arabicPeriod"/>
            </a:pPr>
            <a:endParaRPr lang="en-US" sz="24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965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Corrective Actions – Finance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622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en-US" sz="24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Staying away from government financing by IMF, World Bank, and other lending institutions.</a:t>
            </a:r>
          </a:p>
          <a:p>
            <a:pPr marL="457200" indent="-457200" algn="just">
              <a:buFont typeface="+mj-lt"/>
              <a:buAutoNum type="arabicPeriod"/>
            </a:pPr>
            <a:endParaRPr lang="en-US" sz="24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Accepting Arab and Non-Arab free help and not repayable loans.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937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Wadi Group\_wadi group\Musa F\Musa\foo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89650"/>
            <a:ext cx="9144000" cy="7683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>
                <a:solidFill>
                  <a:schemeClr val="tx2">
                    <a:lumMod val="75000"/>
                  </a:schemeClr>
                </a:solidFill>
                <a:cs typeface="Simplified Arabic" pitchFamily="18" charset="-78"/>
              </a:rPr>
              <a:t>Corrective Actions – Taxation on Imports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862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n-US" sz="2400" b="1" dirty="0">
              <a:solidFill>
                <a:schemeClr val="tx2">
                  <a:lumMod val="75000"/>
                </a:schemeClr>
              </a:solidFill>
              <a:cs typeface="Simplified Arabic" pitchFamily="18" charset="-78"/>
            </a:endParaRPr>
          </a:p>
          <a:p>
            <a:pPr marL="0" indent="0" algn="just">
              <a:buNone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Imposing high taxes on:</a:t>
            </a:r>
          </a:p>
          <a:p>
            <a:pPr marL="0" indent="0" algn="just">
              <a:buNone/>
            </a:pPr>
            <a:endParaRPr lang="en-US" sz="24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Imports of luxury items such as motorcars, motorcycles, furniture, clothing, shoes, liqueurs, flowers, etc.</a:t>
            </a:r>
          </a:p>
          <a:p>
            <a:pPr marL="457200" indent="-457200" algn="just">
              <a:buFont typeface="+mj-lt"/>
              <a:buAutoNum type="arabicPeriod"/>
            </a:pPr>
            <a:endParaRPr lang="en-US" sz="24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+mj-lt"/>
                <a:cs typeface="Simplified Arabic" pitchFamily="18" charset="-78"/>
              </a:rPr>
              <a:t>Items produced locally, and/or possibly produced to encourage local investments in the protected items.</a:t>
            </a:r>
          </a:p>
          <a:p>
            <a:pPr marL="457200" indent="-457200" algn="just">
              <a:buFont typeface="+mj-lt"/>
              <a:buAutoNum type="arabicPeriod"/>
            </a:pPr>
            <a:endParaRPr lang="en-US" sz="24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marL="457200" indent="-457200" algn="just">
              <a:buFont typeface="+mj-lt"/>
              <a:buAutoNum type="arabicPeriod"/>
            </a:pPr>
            <a:endParaRPr lang="en-US" sz="24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  <a:p>
            <a:pPr marL="457200" indent="-457200" algn="just">
              <a:buFont typeface="+mj-lt"/>
              <a:buAutoNum type="arabicPeriod"/>
            </a:pPr>
            <a:endParaRPr lang="en-US" sz="2400" dirty="0">
              <a:solidFill>
                <a:schemeClr val="tx2">
                  <a:lumMod val="75000"/>
                </a:schemeClr>
              </a:solidFill>
              <a:latin typeface="+mj-lt"/>
              <a:cs typeface="Simplified Arabic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DBDD227B-19B2-4CD5-BBEC-0D738D3A4A95}" type="slidenum">
              <a:rPr lang="en-US" smtClean="0">
                <a:solidFill>
                  <a:schemeClr val="tx1"/>
                </a:solidFill>
              </a:rPr>
              <a:pPr/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74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99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890</TotalTime>
  <Words>604</Words>
  <Application>Microsoft Office PowerPoint</Application>
  <PresentationFormat>On-screen Show (4:3)</PresentationFormat>
  <Paragraphs>92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Simplified Arabic</vt:lpstr>
      <vt:lpstr>Office Theme</vt:lpstr>
      <vt:lpstr>Drawbacks of the Lebanese Economic Policies 1992 up to now</vt:lpstr>
      <vt:lpstr>Content</vt:lpstr>
      <vt:lpstr>Origin of the Ongoing Economic Policy for 32 years</vt:lpstr>
      <vt:lpstr>Ruinous Outcomes of Agreements –  on the Economy</vt:lpstr>
      <vt:lpstr>Ruinous Outcomes of Agreements –  on the Productive Sectors</vt:lpstr>
      <vt:lpstr>Corrective Actions – Foreign Trade Relations </vt:lpstr>
      <vt:lpstr>Corrective Actions – Governance</vt:lpstr>
      <vt:lpstr>Corrective Actions – Finance</vt:lpstr>
      <vt:lpstr>Corrective Actions – Taxation on Imports</vt:lpstr>
      <vt:lpstr>Results of the Corrective Actions</vt:lpstr>
      <vt:lpstr>PowerPoint Presentation</vt:lpstr>
    </vt:vector>
  </TitlesOfParts>
  <Company>Enjoy My Fine Releases.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القطاع الخاص والمجتمع المدني والدولة  حيال سلامة الغذاء  المهندس موسى فريجي</dc:title>
  <dc:creator>Jihane Bou Abboud</dc:creator>
  <cp:lastModifiedBy>Jihane Bou Abboud</cp:lastModifiedBy>
  <cp:revision>126</cp:revision>
  <cp:lastPrinted>2025-03-07T10:07:07Z</cp:lastPrinted>
  <dcterms:created xsi:type="dcterms:W3CDTF">2015-01-09T09:30:49Z</dcterms:created>
  <dcterms:modified xsi:type="dcterms:W3CDTF">2025-03-12T12:25:07Z</dcterms:modified>
</cp:coreProperties>
</file>