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handoutMasterIdLst>
    <p:handoutMasterId r:id="rId17"/>
  </p:handoutMasterIdLst>
  <p:sldIdLst>
    <p:sldId id="256" r:id="rId2"/>
    <p:sldId id="273" r:id="rId3"/>
    <p:sldId id="267" r:id="rId4"/>
    <p:sldId id="261" r:id="rId5"/>
    <p:sldId id="262" r:id="rId6"/>
    <p:sldId id="268" r:id="rId7"/>
    <p:sldId id="269" r:id="rId8"/>
    <p:sldId id="276" r:id="rId9"/>
    <p:sldId id="263" r:id="rId10"/>
    <p:sldId id="274" r:id="rId11"/>
    <p:sldId id="275" r:id="rId12"/>
    <p:sldId id="265" r:id="rId13"/>
    <p:sldId id="272" r:id="rId14"/>
    <p:sldId id="271" r:id="rId15"/>
  </p:sldIdLst>
  <p:sldSz cx="12192000" cy="6858000"/>
  <p:notesSz cx="6797675"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5876" autoAdjust="0"/>
  </p:normalViewPr>
  <p:slideViewPr>
    <p:cSldViewPr snapToGrid="0" snapToObjects="1">
      <p:cViewPr varScale="1">
        <p:scale>
          <a:sx n="82" d="100"/>
          <a:sy n="82" d="100"/>
        </p:scale>
        <p:origin x="691"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67" d="100"/>
          <a:sy n="67" d="100"/>
        </p:scale>
        <p:origin x="3130"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0A30D-91F9-62D5-82E6-04465DA54202}"/>
              </a:ext>
            </a:extLst>
          </p:cNvPr>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C712C1-CE11-490D-6951-316AE4B7947E}"/>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B6EAE868-AC2F-4D3C-B4B6-836C20CC11AF}" type="datetimeFigureOut">
              <a:rPr lang="en-US" smtClean="0"/>
              <a:t>19/10/2026</a:t>
            </a:fld>
            <a:endParaRPr lang="en-US"/>
          </a:p>
        </p:txBody>
      </p:sp>
      <p:sp>
        <p:nvSpPr>
          <p:cNvPr id="4" name="Footer Placeholder 3">
            <a:extLst>
              <a:ext uri="{FF2B5EF4-FFF2-40B4-BE49-F238E27FC236}">
                <a16:creationId xmlns:a16="http://schemas.microsoft.com/office/drawing/2014/main" id="{7B14C443-E14D-1F4C-76CE-3AC11224A997}"/>
              </a:ext>
            </a:extLst>
          </p:cNvPr>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D9A0B76-D5F3-E04D-1102-D94C04D54B1A}"/>
              </a:ext>
            </a:extLst>
          </p:cNvPr>
          <p:cNvSpPr>
            <a:spLocks noGrp="1"/>
          </p:cNvSpPr>
          <p:nvPr>
            <p:ph type="sldNum" sz="quarter" idx="3"/>
          </p:nvPr>
        </p:nvSpPr>
        <p:spPr>
          <a:xfrm>
            <a:off x="3849688" y="9377363"/>
            <a:ext cx="2946400" cy="495300"/>
          </a:xfrm>
          <a:prstGeom prst="rect">
            <a:avLst/>
          </a:prstGeom>
        </p:spPr>
        <p:txBody>
          <a:bodyPr vert="horz" lIns="91440" tIns="45720" rIns="91440" bIns="45720" rtlCol="0" anchor="b"/>
          <a:lstStyle>
            <a:lvl1pPr algn="r">
              <a:defRPr sz="1200"/>
            </a:lvl1pPr>
          </a:lstStyle>
          <a:p>
            <a:fld id="{3C5ACDB7-8ED8-4138-A647-EEED5A60EC9C}" type="slidenum">
              <a:rPr lang="en-US" smtClean="0"/>
              <a:t>‹#›</a:t>
            </a:fld>
            <a:endParaRPr lang="en-US"/>
          </a:p>
        </p:txBody>
      </p:sp>
    </p:spTree>
    <p:extLst>
      <p:ext uri="{BB962C8B-B14F-4D97-AF65-F5344CB8AC3E}">
        <p14:creationId xmlns:p14="http://schemas.microsoft.com/office/powerpoint/2010/main" val="174363034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558054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pPr algn="r" rtl="1"/>
            <a:endParaRPr lang="ar-SA" dirty="0">
              <a:cs typeface="Arial"/>
            </a:endParaRP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AC368-7C34-1055-FDC9-7A2F5E214A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6B7FB-0F70-7C7E-B13A-C20739235ED3}"/>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AB2A9FE5-E052-1545-ECE4-0D67BBA77D5E}"/>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8C9CE85F-CE9F-8455-8606-124459350F05}"/>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4845154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pPr algn="r" rtl="1"/>
            <a:endParaRPr lang="ar-SA" dirty="0">
              <a:cs typeface="Arial"/>
            </a:endParaRP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pPr algn="r" rtl="1"/>
            <a:endParaRPr lang="ar-SA" dirty="0">
              <a:cs typeface="Arial"/>
            </a:endParaRP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A9271-9FAB-7912-54CC-F2F76B494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37736-26ED-75B7-1F5E-90FC94AEB4D7}"/>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723A4A3E-4F53-CC91-0B08-1E84BE1689FB}"/>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FDD4F10D-C4BE-B730-A227-33FABCBA2DBD}"/>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074521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D5D18-404B-30FE-24B6-4375AA19FB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FF095-3AEC-BC1C-AB31-E02CEF15595D}"/>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78FB2769-8D50-F5D9-B3B9-ED7B112F8396}"/>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81CCAC52-66C7-F9E0-10BD-7DFAF9252624}"/>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204633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8EAFA-46ED-FC1A-8F9A-602A25F66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B3AC27-121D-ACA6-CF38-13CA9366B09A}"/>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C6AE5929-017C-F550-0B42-868C98F2F3FB}"/>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7D168F35-5E66-D26B-74AF-7765B19B10C2}"/>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559887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pPr algn="r" rtl="1"/>
            <a:endParaRPr lang="ar-SA" dirty="0">
              <a:cs typeface="Arial"/>
            </a:endParaRP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86C20-7FC2-4C2A-6CA2-DC622AB5B6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20269-AB4E-422B-6D06-F489EFA1F0D0}"/>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5FD2A917-7950-95B5-4173-F94B0A3FC3D5}"/>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07432384-5A89-09A1-52CE-946B05CB3B51}"/>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288312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F73BD-1264-097D-E6F6-F6D6C784B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01227-1E2C-7640-6C14-570DED6F4F15}"/>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8EDC754A-2E82-F55A-D600-CC64D691F73C}"/>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254860D8-BEBB-81C2-DA92-3BE6A2FFA5C6}"/>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638632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txBody>
          <a:bodyPr/>
          <a:lstStyle/>
          <a:p>
            <a:endParaRPr lang="en-US"/>
          </a:p>
        </p:txBody>
      </p:sp>
      <p:sp>
        <p:nvSpPr>
          <p:cNvPr id="3" name="Notes Placeholder 2"/>
          <p:cNvSpPr>
            <a:spLocks noGrp="1"/>
          </p:cNvSpPr>
          <p:nvPr>
            <p:ph type="body" sz="quarter" idx="3"/>
          </p:nvPr>
        </p:nvSpPr>
        <p:spPr/>
        <p:txBody>
          <a:bodyPr/>
          <a:lstStyle/>
          <a:p>
            <a:pPr algn="r" rtl="1"/>
            <a:r>
              <a:rPr lang="ar-SA" dirty="0">
                <a:cs typeface="Arial"/>
              </a:rPr>
              <a:t>.</a:t>
            </a:r>
          </a:p>
        </p:txBody>
      </p:sp>
      <p:sp>
        <p:nvSpPr>
          <p:cNvPr id="4" name="Slide Number Placeholder 3"/>
          <p:cNvSpPr>
            <a:spLocks noGrp="1"/>
          </p:cNvSpPr>
          <p:nvPr>
            <p:ph type="sldNum" sz="quarter" idx="5"/>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6743D-DF73-5F81-356C-3D67715A2A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0BF5FD-ECD5-F027-5C24-CB692FBCD994}"/>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DE731622-5EEA-F994-0D21-AFB92ED1B3AC}"/>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13BA8DB8-47E2-4541-0E95-D369D086DCD1}"/>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00271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D3059-52DA-99B8-7B99-CBEBA4BAF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FDA2D2-2172-B529-ED6D-B42C3E98C520}"/>
              </a:ext>
            </a:extLst>
          </p:cNvPr>
          <p:cNvSpPr>
            <a:spLocks noGrp="1" noRot="1" noChangeAspect="1"/>
          </p:cNvSpPr>
          <p:nvPr>
            <p:ph type="sldImg" idx="2"/>
          </p:nvPr>
        </p:nvSpPr>
        <p:spPr/>
        <p:txBody>
          <a:bodyPr/>
          <a:lstStyle/>
          <a:p>
            <a:endParaRPr lang="en-US"/>
          </a:p>
        </p:txBody>
      </p:sp>
      <p:sp>
        <p:nvSpPr>
          <p:cNvPr id="3" name="Notes Placeholder 2">
            <a:extLst>
              <a:ext uri="{FF2B5EF4-FFF2-40B4-BE49-F238E27FC236}">
                <a16:creationId xmlns:a16="http://schemas.microsoft.com/office/drawing/2014/main" id="{F9690B1F-1A59-C4AD-65DE-5529F0940224}"/>
              </a:ext>
            </a:extLst>
          </p:cNvPr>
          <p:cNvSpPr>
            <a:spLocks noGrp="1"/>
          </p:cNvSpPr>
          <p:nvPr>
            <p:ph type="body" sz="quarter" idx="3"/>
          </p:nvPr>
        </p:nvSpPr>
        <p:spPr/>
        <p:txBody>
          <a:bodyPr/>
          <a:lstStyle/>
          <a:p>
            <a:pPr algn="r" rtl="1"/>
            <a:endParaRPr lang="ar-SA" dirty="0">
              <a:cs typeface="Arial"/>
            </a:endParaRPr>
          </a:p>
        </p:txBody>
      </p:sp>
      <p:sp>
        <p:nvSpPr>
          <p:cNvPr id="4" name="Slide Number Placeholder 3">
            <a:extLst>
              <a:ext uri="{FF2B5EF4-FFF2-40B4-BE49-F238E27FC236}">
                <a16:creationId xmlns:a16="http://schemas.microsoft.com/office/drawing/2014/main" id="{AD17086A-B663-9C9D-7808-4519A682AE31}"/>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730583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7C55EC-D0B9-4439-AF1E-B5FAA79243CB}"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10062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F08B47FA-C112-404E-BEEF-855CDF3B9ED1}"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19092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4DBB6B-B319-41E8-82CC-7847794BE981}"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528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824A122-D5AE-4019-AAAA-5A0F322F0A9D}" type="datetime1">
              <a:rPr lang="en-US" smtClean="0"/>
              <a:t>19/10/2026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77225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B1AB3A-B491-453F-A38C-27EF95691D47}" type="datetime1">
              <a:rPr lang="en-US" smtClean="0"/>
              <a:t>19/10/2026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1961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E99DDB4-73BC-4B43-92D6-6E116A62086B}" type="datetime1">
              <a:rPr lang="en-US" smtClean="0"/>
              <a:t>19/10/2026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98497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87172A5-2D2C-4A49-970D-5C23499EBE23}" type="datetime1">
              <a:rPr lang="en-US" smtClean="0"/>
              <a:t>19/10/2026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3599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99A0800D-44D1-4F99-A3BD-EA83F7DA4CA0}" type="datetime1">
              <a:rPr lang="en-US" smtClean="0"/>
              <a:t>19/10/2026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30648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C4B1485-D2B1-421D-9E14-23E157E0D105}" type="datetime1">
              <a:rPr lang="en-US" smtClean="0"/>
              <a:t>19/10/2026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08354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A9B10C8-B19A-46C7-8AAC-19621A9934D8}" type="datetime1">
              <a:rPr lang="en-US" smtClean="0"/>
              <a:t>19/10/2026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854787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BAB9BE5-554F-49F1-8BF7-BBD8D1B878C0}"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25909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5EC3919-15DA-4F11-9C82-4ED4F9698ACD}"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483872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6CD753-E8D0-442E-9968-71152337862E}"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642959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8E9BBDF-7A3B-4168-BEE8-45A89248866E}" type="datetime1">
              <a:rPr lang="en-US" smtClean="0"/>
              <a:t>19/10/2026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04221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79714CA5-4018-4DF6-971E-23CB2C8A6173}" type="datetime1">
              <a:rPr lang="en-US" smtClean="0"/>
              <a:t>19/10/2026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19055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7B1FE0-3598-4BEA-AB70-C131D0872554}"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83918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689F3-C955-4377-A273-8CA0A452EA26}" type="datetime1">
              <a:rPr lang="en-US" smtClean="0"/>
              <a:t>19/10/2026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0464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685473C-1F47-4DB0-B78B-4FC17EA1CA9E}" type="datetime1">
              <a:rPr lang="en-US" smtClean="0"/>
              <a:t>19/10/2026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6865762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83360"/>
            <a:ext cx="12191999" cy="615553"/>
          </a:xfrm>
          <a:prstGeom prst="rect">
            <a:avLst/>
          </a:prstGeom>
          <a:noFill/>
        </p:spPr>
        <p:txBody>
          <a:bodyPr wrap="square">
            <a:spAutoFit/>
          </a:bodyPr>
          <a:lstStyle/>
          <a:p>
            <a:pPr algn="ctr" rtl="1">
              <a:defRPr sz="3400" b="1">
                <a:latin typeface="Aptos"/>
              </a:defRPr>
            </a:pPr>
            <a:r>
              <a:rPr lang="ar-LB" dirty="0">
                <a:cs typeface="Arial"/>
              </a:rPr>
              <a:t>إنفاذ</a:t>
            </a:r>
            <a:r>
              <a:rPr lang="ar-SA" dirty="0">
                <a:cs typeface="Arial"/>
              </a:rPr>
              <a:t> تدابير الأمن الحيوي</a:t>
            </a:r>
          </a:p>
        </p:txBody>
      </p:sp>
      <p:sp>
        <p:nvSpPr>
          <p:cNvPr id="3" name="TextBox 2"/>
          <p:cNvSpPr txBox="1"/>
          <p:nvPr/>
        </p:nvSpPr>
        <p:spPr>
          <a:xfrm>
            <a:off x="0" y="2692596"/>
            <a:ext cx="12191999" cy="477054"/>
          </a:xfrm>
          <a:prstGeom prst="rect">
            <a:avLst/>
          </a:prstGeom>
          <a:noFill/>
        </p:spPr>
        <p:txBody>
          <a:bodyPr wrap="square">
            <a:spAutoFit/>
          </a:bodyPr>
          <a:lstStyle/>
          <a:p>
            <a:pPr algn="ctr" rtl="1">
              <a:defRPr sz="2500" b="1">
                <a:latin typeface="Aptos"/>
              </a:defRPr>
            </a:pPr>
            <a:r>
              <a:rPr lang="ar-SA" dirty="0">
                <a:cs typeface="Arial"/>
              </a:rPr>
              <a:t>في مزارع الدواجن والمنشآت ذات الصلة</a:t>
            </a:r>
          </a:p>
        </p:txBody>
      </p:sp>
      <p:sp>
        <p:nvSpPr>
          <p:cNvPr id="4" name="TextBox 3"/>
          <p:cNvSpPr txBox="1"/>
          <p:nvPr/>
        </p:nvSpPr>
        <p:spPr>
          <a:xfrm>
            <a:off x="0" y="3626533"/>
            <a:ext cx="12191999" cy="411480"/>
          </a:xfrm>
          <a:prstGeom prst="rect">
            <a:avLst/>
          </a:prstGeom>
          <a:noFill/>
        </p:spPr>
        <p:txBody>
          <a:bodyPr wrap="square">
            <a:spAutoFit/>
          </a:bodyPr>
          <a:lstStyle/>
          <a:p>
            <a:pPr algn="ctr" rtl="1">
              <a:defRPr sz="2100" b="0">
                <a:latin typeface="Aptos"/>
              </a:defRPr>
            </a:pPr>
            <a:r>
              <a:rPr lang="ar-SA" dirty="0">
                <a:cs typeface="Arial"/>
              </a:rPr>
              <a:t>موسى فريجي</a:t>
            </a:r>
          </a:p>
        </p:txBody>
      </p:sp>
      <p:sp>
        <p:nvSpPr>
          <p:cNvPr id="5" name="TextBox 4"/>
          <p:cNvSpPr txBox="1"/>
          <p:nvPr/>
        </p:nvSpPr>
        <p:spPr>
          <a:xfrm>
            <a:off x="1" y="4508463"/>
            <a:ext cx="12191999" cy="338554"/>
          </a:xfrm>
          <a:prstGeom prst="rect">
            <a:avLst/>
          </a:prstGeom>
          <a:noFill/>
        </p:spPr>
        <p:txBody>
          <a:bodyPr wrap="square">
            <a:spAutoFit/>
          </a:bodyPr>
          <a:lstStyle/>
          <a:p>
            <a:pPr algn="ctr" rtl="1">
              <a:defRPr sz="1600" b="0">
                <a:latin typeface="Aptos"/>
              </a:defRPr>
            </a:pPr>
            <a:r>
              <a:rPr lang="ar-SA" dirty="0">
                <a:cs typeface="Arial"/>
              </a:rPr>
              <a:t>القمة المتوسطية الثامنة للدواجن التابعة للجمعية العالمية لعلوم الدواجن (WPSA) – سبليت 2026</a:t>
            </a:r>
          </a:p>
        </p:txBody>
      </p:sp>
      <p:sp>
        <p:nvSpPr>
          <p:cNvPr id="6" name="TextBox 5"/>
          <p:cNvSpPr txBox="1"/>
          <p:nvPr/>
        </p:nvSpPr>
        <p:spPr>
          <a:xfrm>
            <a:off x="1" y="4906376"/>
            <a:ext cx="12191998" cy="292388"/>
          </a:xfrm>
          <a:prstGeom prst="rect">
            <a:avLst/>
          </a:prstGeom>
          <a:noFill/>
        </p:spPr>
        <p:txBody>
          <a:bodyPr wrap="square">
            <a:spAutoFit/>
          </a:bodyPr>
          <a:lstStyle/>
          <a:p>
            <a:pPr algn="ctr" rtl="1">
              <a:defRPr sz="1300" b="0">
                <a:latin typeface="Aptos"/>
              </a:defRPr>
            </a:pPr>
            <a:r>
              <a:rPr lang="ar-SA" dirty="0">
                <a:cs typeface="Arial"/>
              </a:rPr>
              <a:t>الجلسة 03 – صحة الدواجن | عرض شفهي | 29 </a:t>
            </a:r>
            <a:r>
              <a:rPr lang="ar-LB" dirty="0">
                <a:cs typeface="Arial"/>
              </a:rPr>
              <a:t>أيلول</a:t>
            </a:r>
            <a:r>
              <a:rPr lang="ar-SA" dirty="0">
                <a:cs typeface="Arial"/>
              </a:rPr>
              <a:t> 2026</a:t>
            </a:r>
          </a:p>
        </p:txBody>
      </p:sp>
      <p:sp>
        <p:nvSpPr>
          <p:cNvPr id="8" name="Slide Number Placeholder 7">
            <a:extLst>
              <a:ext uri="{FF2B5EF4-FFF2-40B4-BE49-F238E27FC236}">
                <a16:creationId xmlns:a16="http://schemas.microsoft.com/office/drawing/2014/main" id="{5A64161D-7A9D-CE12-662F-5402BEF13170}"/>
              </a:ext>
            </a:extLst>
          </p:cNvPr>
          <p:cNvSpPr>
            <a:spLocks noGrp="1"/>
          </p:cNvSpPr>
          <p:nvPr>
            <p:ph type="sldNum" sz="quarter" idx="12"/>
          </p:nvPr>
        </p:nvSpPr>
        <p:spPr/>
        <p:txBody>
          <a:bodyPr/>
          <a:lstStyle/>
          <a:p>
            <a:fld id="{C1FF6DA9-008F-8B48-92A6-B652298478BF}" type="slidenum">
              <a:rPr lang="en-US" smtClean="0"/>
              <a:t>1</a:t>
            </a:fld>
            <a:endParaRPr lang="en-US"/>
          </a:p>
        </p:txBody>
      </p:sp>
      <p:pic>
        <p:nvPicPr>
          <p:cNvPr id="9" name="Picture 8">
            <a:extLst>
              <a:ext uri="{FF2B5EF4-FFF2-40B4-BE49-F238E27FC236}">
                <a16:creationId xmlns:a16="http://schemas.microsoft.com/office/drawing/2014/main" id="{3AE57916-2151-AC89-536C-471A84E7E93F}"/>
              </a:ext>
            </a:extLst>
          </p:cNvPr>
          <p:cNvPicPr>
            <a:picLocks noChangeAspect="1"/>
          </p:cNvPicPr>
          <p:nvPr/>
        </p:nvPicPr>
        <p:blipFill>
          <a:blip r:embed="rId3"/>
          <a:stretch>
            <a:fillRect/>
          </a:stretch>
        </p:blipFill>
        <p:spPr>
          <a:xfrm>
            <a:off x="483056" y="155272"/>
            <a:ext cx="1036410" cy="13595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157368-E494-7143-1DDC-784B5736F9E6}"/>
              </a:ext>
            </a:extLst>
          </p:cNvPr>
          <p:cNvSpPr>
            <a:spLocks noGrp="1"/>
          </p:cNvSpPr>
          <p:nvPr>
            <p:ph type="sldNum" sz="quarter" idx="12"/>
          </p:nvPr>
        </p:nvSpPr>
        <p:spPr/>
        <p:txBody>
          <a:bodyPr/>
          <a:lstStyle/>
          <a:p>
            <a:fld id="{C1FF6DA9-008F-8B48-92A6-B652298478BF}" type="slidenum">
              <a:rPr lang="en-US" smtClean="0"/>
              <a:t>2</a:t>
            </a:fld>
            <a:endParaRPr lang="en-US"/>
          </a:p>
        </p:txBody>
      </p:sp>
      <p:sp>
        <p:nvSpPr>
          <p:cNvPr id="4" name="TextBox 3">
            <a:extLst>
              <a:ext uri="{FF2B5EF4-FFF2-40B4-BE49-F238E27FC236}">
                <a16:creationId xmlns:a16="http://schemas.microsoft.com/office/drawing/2014/main" id="{8E56E421-643A-080E-4D72-D71A59D74777}"/>
              </a:ext>
            </a:extLst>
          </p:cNvPr>
          <p:cNvSpPr txBox="1"/>
          <p:nvPr/>
        </p:nvSpPr>
        <p:spPr>
          <a:xfrm>
            <a:off x="0" y="2462432"/>
            <a:ext cx="12192000" cy="1938992"/>
          </a:xfrm>
          <a:prstGeom prst="rect">
            <a:avLst/>
          </a:prstGeom>
          <a:noFill/>
        </p:spPr>
        <p:txBody>
          <a:bodyPr wrap="square">
            <a:spAutoFit/>
          </a:bodyPr>
          <a:lstStyle/>
          <a:p>
            <a:pPr algn="ctr" rtl="1">
              <a:defRPr sz="1600" b="0">
                <a:latin typeface="Aptos"/>
              </a:defRPr>
            </a:pPr>
            <a:r>
              <a:rPr lang="ar-SA" sz="2000" i="1" dirty="0"/>
              <a:t>قبل أن أبدأ عرضي، أودّ أن أشير إلى أنني أعمل في</a:t>
            </a:r>
            <a:r>
              <a:rPr lang="ar-LB" sz="2000" i="1" dirty="0"/>
              <a:t> مجال</a:t>
            </a:r>
            <a:r>
              <a:rPr lang="ar-SA" sz="2000" i="1" dirty="0"/>
              <a:t> إنتاج الدواجن منذ </a:t>
            </a:r>
            <a:r>
              <a:rPr lang="ar-LB" sz="2000" i="1" dirty="0"/>
              <a:t>ال</a:t>
            </a:r>
            <a:r>
              <a:rPr lang="ar-SA" sz="2000" i="1" dirty="0"/>
              <a:t>عام 1958.</a:t>
            </a:r>
          </a:p>
          <a:p>
            <a:pPr algn="ctr" rtl="1">
              <a:defRPr sz="1600" b="0">
                <a:latin typeface="Aptos"/>
              </a:defRPr>
            </a:pPr>
            <a:r>
              <a:rPr lang="ar-SA" sz="2000" i="1" dirty="0"/>
              <a:t>وعلى مدى هذه العقود، لم أشهد قطّ أي جهد أو تشريع من أي جهة لإنفاذ تدابير الأمن الحيوي.</a:t>
            </a:r>
          </a:p>
          <a:p>
            <a:pPr algn="ctr" rtl="1">
              <a:defRPr sz="1600" b="0">
                <a:latin typeface="Aptos"/>
              </a:defRPr>
            </a:pPr>
            <a:r>
              <a:rPr lang="en-US" sz="2000" i="1" dirty="0"/>
              <a:t> </a:t>
            </a:r>
          </a:p>
          <a:p>
            <a:pPr algn="ctr" rtl="1">
              <a:defRPr sz="1600" b="0">
                <a:latin typeface="Aptos"/>
              </a:defRPr>
            </a:pPr>
            <a:r>
              <a:rPr lang="ar-SA" sz="2000" i="1" dirty="0"/>
              <a:t>لماذا؟</a:t>
            </a:r>
          </a:p>
          <a:p>
            <a:pPr algn="ctr" rtl="1">
              <a:defRPr sz="1600" b="0">
                <a:latin typeface="Aptos"/>
              </a:defRPr>
            </a:pPr>
            <a:endParaRPr lang="en-US" sz="2000" i="1" dirty="0"/>
          </a:p>
          <a:p>
            <a:pPr algn="ctr" rtl="1">
              <a:defRPr sz="1600" b="0">
                <a:latin typeface="Aptos"/>
              </a:defRPr>
            </a:pPr>
            <a:r>
              <a:rPr lang="ar-SA" sz="2000" i="1" dirty="0"/>
              <a:t>سيكشف هذا العرض عن الأسباب الأرجح وراء هذا الإخفاق المستمر.</a:t>
            </a:r>
          </a:p>
        </p:txBody>
      </p:sp>
      <p:sp>
        <p:nvSpPr>
          <p:cNvPr id="8" name="TextBox 7">
            <a:extLst>
              <a:ext uri="{FF2B5EF4-FFF2-40B4-BE49-F238E27FC236}">
                <a16:creationId xmlns:a16="http://schemas.microsoft.com/office/drawing/2014/main" id="{583398E2-546D-BDBA-90CB-E2218674CD8A}"/>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2338310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60948-BBCA-4B45-BD8E-9CCB03E9685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3D1011D-F709-6842-1015-9BD1AF0E62AB}"/>
              </a:ext>
            </a:extLst>
          </p:cNvPr>
          <p:cNvSpPr txBox="1"/>
          <p:nvPr/>
        </p:nvSpPr>
        <p:spPr>
          <a:xfrm>
            <a:off x="594360" y="596675"/>
            <a:ext cx="9605640" cy="553998"/>
          </a:xfrm>
          <a:prstGeom prst="rect">
            <a:avLst/>
          </a:prstGeom>
          <a:noFill/>
        </p:spPr>
        <p:txBody>
          <a:bodyPr wrap="square">
            <a:spAutoFit/>
          </a:bodyPr>
          <a:lstStyle/>
          <a:p>
            <a:pPr algn="r" rtl="1">
              <a:defRPr sz="3000" b="1">
                <a:latin typeface="Aptos"/>
              </a:defRPr>
            </a:pPr>
            <a:r>
              <a:rPr lang="ar-SA" dirty="0">
                <a:cs typeface="Arial"/>
              </a:rPr>
              <a:t>لماذا يجب إنفاذ الأمن الحيوي</a:t>
            </a:r>
          </a:p>
        </p:txBody>
      </p:sp>
      <p:sp>
        <p:nvSpPr>
          <p:cNvPr id="3" name="TextBox 2">
            <a:extLst>
              <a:ext uri="{FF2B5EF4-FFF2-40B4-BE49-F238E27FC236}">
                <a16:creationId xmlns:a16="http://schemas.microsoft.com/office/drawing/2014/main" id="{DE3014F0-E981-965D-55B5-0BCADBA2A6BF}"/>
              </a:ext>
            </a:extLst>
          </p:cNvPr>
          <p:cNvSpPr txBox="1"/>
          <p:nvPr/>
        </p:nvSpPr>
        <p:spPr>
          <a:xfrm>
            <a:off x="763024" y="1427308"/>
            <a:ext cx="10427715" cy="3267561"/>
          </a:xfrm>
          <a:prstGeom prst="rect">
            <a:avLst/>
          </a:prstGeom>
          <a:noFill/>
        </p:spPr>
        <p:txBody>
          <a:bodyPr wrap="square">
            <a:spAutoFit/>
          </a:bodyPr>
          <a:lstStyle/>
          <a:p>
            <a:pPr marL="342900" indent="-342900" algn="just" rtl="1">
              <a:spcAft>
                <a:spcPts val="500"/>
              </a:spcAft>
              <a:buFont typeface="Arial" panose="020B0604020202020204" pitchFamily="34" charset="0"/>
              <a:buChar char="•"/>
              <a:defRPr sz="1900">
                <a:latin typeface="Aptos"/>
              </a:defRPr>
            </a:pPr>
            <a:r>
              <a:rPr lang="ar-LB" dirty="0"/>
              <a:t>إنّ</a:t>
            </a:r>
            <a:r>
              <a:rPr lang="ar-SA" dirty="0"/>
              <a:t> ظهور إنفلونزا الطيور عالية ال</a:t>
            </a:r>
            <a:r>
              <a:rPr lang="ar-LB" dirty="0"/>
              <a:t>ضراوة</a:t>
            </a:r>
            <a:r>
              <a:rPr lang="ar-SA" dirty="0"/>
              <a:t> (HPAI) وغيرها من الأمراض الفيروسية، مثل السلالات المتحوّرة من التهاب الشعب الهوائية المعدي (IB) وإنفلونزا الطيور (AI) والفيروس الغدي</a:t>
            </a:r>
            <a:r>
              <a:rPr lang="ar-LB" dirty="0"/>
              <a:t> </a:t>
            </a:r>
            <a:r>
              <a:rPr lang="en-US" dirty="0"/>
              <a:t>(Adenovirus)</a:t>
            </a:r>
            <a:r>
              <a:rPr lang="ar-SA" dirty="0"/>
              <a:t>، </a:t>
            </a:r>
            <a:r>
              <a:rPr lang="ar-LB" dirty="0"/>
              <a:t>كان له </a:t>
            </a:r>
            <a:r>
              <a:rPr lang="ar-SA" dirty="0"/>
              <a:t>تأثيراً بالغاً </a:t>
            </a:r>
            <a:r>
              <a:rPr lang="ar-LB" dirty="0"/>
              <a:t>على</a:t>
            </a:r>
            <a:r>
              <a:rPr lang="ar-SA" dirty="0"/>
              <a:t> </a:t>
            </a:r>
            <a:r>
              <a:rPr lang="ar-LB" dirty="0"/>
              <a:t>تربية </a:t>
            </a:r>
            <a:r>
              <a:rPr lang="ar-SA" dirty="0"/>
              <a:t>الدواجن </a:t>
            </a:r>
            <a:r>
              <a:rPr lang="ar-LB" dirty="0"/>
              <a:t>في القطاعات التجارية، والمناطق الريفية، وأفنية المنازل.</a:t>
            </a:r>
            <a:endParaRPr lang="ar-SA" dirty="0"/>
          </a:p>
          <a:p>
            <a:pPr algn="just" rtl="1">
              <a:spcAft>
                <a:spcPts val="500"/>
              </a:spcAft>
              <a:defRPr sz="1900">
                <a:latin typeface="Aptos"/>
              </a:defRPr>
            </a:pPr>
            <a:endParaRPr lang="en-US" sz="1000" dirty="0"/>
          </a:p>
          <a:p>
            <a:pPr marL="342900" indent="-342900" algn="just" rtl="1">
              <a:spcAft>
                <a:spcPts val="500"/>
              </a:spcAft>
              <a:buFont typeface="Arial" panose="020B0604020202020204" pitchFamily="34" charset="0"/>
              <a:buChar char="•"/>
              <a:defRPr sz="1900">
                <a:latin typeface="Aptos"/>
              </a:defRPr>
            </a:pPr>
            <a:r>
              <a:rPr lang="ar-SA" dirty="0"/>
              <a:t>أتاح ضعف الأمن الحيوي انتشار الأمراض واستمرارها في التداول.</a:t>
            </a:r>
          </a:p>
          <a:p>
            <a:pPr algn="just" rtl="1">
              <a:spcAft>
                <a:spcPts val="500"/>
              </a:spcAft>
              <a:defRPr sz="1900">
                <a:latin typeface="Aptos"/>
              </a:defRPr>
            </a:pPr>
            <a:endParaRPr lang="en-US" sz="1000" dirty="0"/>
          </a:p>
          <a:p>
            <a:pPr marL="342900" indent="-342900" algn="just" rtl="1">
              <a:spcAft>
                <a:spcPts val="500"/>
              </a:spcAft>
              <a:buFont typeface="Arial" panose="020B0604020202020204" pitchFamily="34" charset="0"/>
              <a:buChar char="•"/>
              <a:defRPr sz="1900">
                <a:latin typeface="Aptos"/>
              </a:defRPr>
            </a:pPr>
            <a:r>
              <a:rPr lang="ar-SA" dirty="0"/>
              <a:t>يمكن لعمليات الإعدام الوقائي للقطعان والتطعيم أن تحد من الأمراض، لكن أياً منهما لا ي</a:t>
            </a:r>
            <a:r>
              <a:rPr lang="ar-LB" dirty="0"/>
              <a:t>ُ</a:t>
            </a:r>
            <a:r>
              <a:rPr lang="ar-SA" dirty="0"/>
              <a:t>غني عن تدابير الأمن الحيوي الصارمة.</a:t>
            </a:r>
          </a:p>
          <a:p>
            <a:pPr algn="just" rtl="1">
              <a:spcAft>
                <a:spcPts val="500"/>
              </a:spcAft>
              <a:defRPr sz="1900">
                <a:latin typeface="Aptos"/>
              </a:defRPr>
            </a:pPr>
            <a:endParaRPr lang="en-US" sz="1000" dirty="0"/>
          </a:p>
          <a:p>
            <a:pPr marL="342900" indent="-342900" algn="just" rtl="1">
              <a:spcAft>
                <a:spcPts val="500"/>
              </a:spcAft>
              <a:buFont typeface="Arial" panose="020B0604020202020204" pitchFamily="34" charset="0"/>
              <a:buChar char="•"/>
              <a:defRPr sz="1900">
                <a:latin typeface="Aptos"/>
              </a:defRPr>
            </a:pPr>
            <a:r>
              <a:rPr lang="ar-LB" dirty="0"/>
              <a:t>سواء كان دفع التعويض ممكناً أم لا، يتعين على الحكومات فرض تدابير وقائية.</a:t>
            </a:r>
            <a:endParaRPr lang="ar-SA" dirty="0"/>
          </a:p>
          <a:p>
            <a:pPr algn="just" rtl="1">
              <a:spcAft>
                <a:spcPts val="500"/>
              </a:spcAft>
              <a:defRPr sz="1900">
                <a:latin typeface="Aptos"/>
              </a:defRPr>
            </a:pPr>
            <a:endParaRPr lang="en-US" sz="1000" dirty="0"/>
          </a:p>
          <a:p>
            <a:pPr marL="342900" indent="-342900" algn="just" rtl="1">
              <a:spcAft>
                <a:spcPts val="500"/>
              </a:spcAft>
              <a:buFont typeface="Arial" panose="020B0604020202020204" pitchFamily="34" charset="0"/>
              <a:buChar char="•"/>
              <a:defRPr sz="1900">
                <a:latin typeface="Aptos"/>
              </a:defRPr>
            </a:pPr>
            <a:r>
              <a:rPr lang="ar-LB" dirty="0"/>
              <a:t>تُسهم تدابير الأمن الحيوي الصارمة في خفض تكاليف الإنتاج بنسبة تتراوح بين 10% و30%. </a:t>
            </a:r>
            <a:endParaRPr lang="ar-SA" dirty="0"/>
          </a:p>
        </p:txBody>
      </p:sp>
      <p:sp>
        <p:nvSpPr>
          <p:cNvPr id="7" name="TextBox 6">
            <a:extLst>
              <a:ext uri="{FF2B5EF4-FFF2-40B4-BE49-F238E27FC236}">
                <a16:creationId xmlns:a16="http://schemas.microsoft.com/office/drawing/2014/main" id="{53AC9B18-E6BE-BA89-B87B-4049989A7365}"/>
              </a:ext>
            </a:extLst>
          </p:cNvPr>
          <p:cNvSpPr txBox="1"/>
          <p:nvPr/>
        </p:nvSpPr>
        <p:spPr>
          <a:xfrm>
            <a:off x="142672" y="5248140"/>
            <a:ext cx="12049328" cy="772006"/>
          </a:xfrm>
          <a:prstGeom prst="rect">
            <a:avLst/>
          </a:prstGeom>
          <a:noFill/>
        </p:spPr>
        <p:txBody>
          <a:bodyPr wrap="square">
            <a:spAutoFit/>
          </a:bodyPr>
          <a:lstStyle/>
          <a:p>
            <a:pPr algn="ctr" rtl="1">
              <a:spcAft>
                <a:spcPts val="500"/>
              </a:spcAft>
              <a:defRPr sz="1900">
                <a:latin typeface="Aptos"/>
              </a:defRPr>
            </a:pPr>
            <a:r>
              <a:rPr lang="ar-LB" sz="2000" b="1" dirty="0">
                <a:cs typeface="Arial"/>
              </a:rPr>
              <a:t>المبدأ الجوهري:</a:t>
            </a:r>
            <a:endParaRPr lang="ar-SA" sz="2000" b="1" dirty="0"/>
          </a:p>
          <a:p>
            <a:pPr algn="ctr" rtl="1">
              <a:spcAft>
                <a:spcPts val="500"/>
              </a:spcAft>
              <a:defRPr sz="1900">
                <a:latin typeface="Aptos"/>
              </a:defRPr>
            </a:pPr>
            <a:r>
              <a:rPr lang="ar-SA" sz="2000" b="1" dirty="0">
                <a:cs typeface="Arial"/>
              </a:rPr>
              <a:t>يجب أن ينتقل الأمن الحيوي من </a:t>
            </a:r>
            <a:r>
              <a:rPr lang="ar-LB" sz="2000" b="1" dirty="0">
                <a:cs typeface="Arial"/>
              </a:rPr>
              <a:t>كونه </a:t>
            </a:r>
            <a:r>
              <a:rPr lang="ar-SA" sz="2000" b="1" dirty="0">
                <a:cs typeface="Arial"/>
              </a:rPr>
              <a:t>ممارسة طوعية إلى </a:t>
            </a:r>
            <a:r>
              <a:rPr lang="ar-LB" sz="2000" b="1" dirty="0">
                <a:cs typeface="Arial"/>
              </a:rPr>
              <a:t>نظام </a:t>
            </a:r>
            <a:r>
              <a:rPr lang="ar-SA" sz="2000" b="1" dirty="0">
                <a:cs typeface="Arial"/>
              </a:rPr>
              <a:t>إنفاذ وطني منسّق.</a:t>
            </a:r>
            <a:r>
              <a:rPr lang="ar-LB" sz="2000" b="1" dirty="0">
                <a:cs typeface="Arial"/>
              </a:rPr>
              <a:t> </a:t>
            </a:r>
            <a:endParaRPr lang="ar-SA" sz="2000" b="1" dirty="0">
              <a:cs typeface="Arial"/>
            </a:endParaRPr>
          </a:p>
        </p:txBody>
      </p:sp>
      <p:sp>
        <p:nvSpPr>
          <p:cNvPr id="8" name="TextBox 7">
            <a:extLst>
              <a:ext uri="{FF2B5EF4-FFF2-40B4-BE49-F238E27FC236}">
                <a16:creationId xmlns:a16="http://schemas.microsoft.com/office/drawing/2014/main" id="{9AE0EBB3-A9B6-D915-9B8D-A5A41A40450F}"/>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
        <p:nvSpPr>
          <p:cNvPr id="9" name="Slide Number Placeholder 8">
            <a:extLst>
              <a:ext uri="{FF2B5EF4-FFF2-40B4-BE49-F238E27FC236}">
                <a16:creationId xmlns:a16="http://schemas.microsoft.com/office/drawing/2014/main" id="{9128EA5E-8DFD-E7C5-DC64-4E0112D685CC}"/>
              </a:ext>
            </a:extLst>
          </p:cNvPr>
          <p:cNvSpPr>
            <a:spLocks noGrp="1"/>
          </p:cNvSpPr>
          <p:nvPr>
            <p:ph type="sldNum" sz="quarter" idx="12"/>
          </p:nvPr>
        </p:nvSpPr>
        <p:spPr/>
        <p:txBody>
          <a:bodyPr/>
          <a:lstStyle/>
          <a:p>
            <a:fld id="{C1FF6DA9-008F-8B48-92A6-B652298478BF}" type="slidenum">
              <a:rPr lang="en-US" smtClean="0"/>
              <a:t>3</a:t>
            </a:fld>
            <a:endParaRPr lang="en-US"/>
          </a:p>
        </p:txBody>
      </p:sp>
    </p:spTree>
    <p:extLst>
      <p:ext uri="{BB962C8B-B14F-4D97-AF65-F5344CB8AC3E}">
        <p14:creationId xmlns:p14="http://schemas.microsoft.com/office/powerpoint/2010/main" val="2063425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565135"/>
            <a:ext cx="9605640" cy="553998"/>
          </a:xfrm>
          <a:prstGeom prst="rect">
            <a:avLst/>
          </a:prstGeom>
          <a:noFill/>
        </p:spPr>
        <p:txBody>
          <a:bodyPr wrap="square">
            <a:spAutoFit/>
          </a:bodyPr>
          <a:lstStyle/>
          <a:p>
            <a:pPr algn="r" rtl="1">
              <a:defRPr sz="3000" b="1">
                <a:latin typeface="Aptos"/>
              </a:defRPr>
            </a:pPr>
            <a:r>
              <a:rPr lang="ar-SA" dirty="0">
                <a:cs typeface="Arial"/>
              </a:rPr>
              <a:t>ما لا تستطيع المزارع حلّه بمفردها</a:t>
            </a:r>
          </a:p>
        </p:txBody>
      </p:sp>
      <p:sp>
        <p:nvSpPr>
          <p:cNvPr id="3" name="TextBox 2"/>
          <p:cNvSpPr txBox="1"/>
          <p:nvPr/>
        </p:nvSpPr>
        <p:spPr>
          <a:xfrm>
            <a:off x="649846" y="1362030"/>
            <a:ext cx="10540893" cy="4598695"/>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LB" dirty="0">
                <a:cs typeface="Arial"/>
              </a:rPr>
              <a:t>تحديد المسافات الدنيا وقواعد تقسيم المناطق الفاصلة بين المزارع ومنشآت الدواجن.</a:t>
            </a:r>
            <a:endParaRPr lang="ar-SA" dirty="0"/>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معايير الترخيص لإنشاء المزارع والمفاقس والمسالخ.</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الترصّد البيطري ومتطلبات الت</a:t>
            </a:r>
            <a:r>
              <a:rPr lang="ar-LB" dirty="0">
                <a:cs typeface="Arial"/>
              </a:rPr>
              <a:t>طعيم</a:t>
            </a:r>
            <a:r>
              <a:rPr lang="ar-SA" dirty="0">
                <a:cs typeface="Arial"/>
              </a:rPr>
              <a:t> وتصاريح نقل الطيور.</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ضبط الدواجن </a:t>
            </a:r>
            <a:r>
              <a:rPr lang="ar-LB" dirty="0">
                <a:cs typeface="Arial"/>
              </a:rPr>
              <a:t>في المناطق </a:t>
            </a:r>
            <a:r>
              <a:rPr lang="ar-SA" dirty="0">
                <a:cs typeface="Arial"/>
              </a:rPr>
              <a:t>الريفية و</a:t>
            </a:r>
            <a:r>
              <a:rPr lang="ar-LB" dirty="0">
                <a:cs typeface="Arial"/>
              </a:rPr>
              <a:t>الأفنية </a:t>
            </a:r>
            <a:r>
              <a:rPr lang="ar-SA" dirty="0">
                <a:cs typeface="Arial"/>
              </a:rPr>
              <a:t>المنزلية، والإنتاج الحرّ (الطليق)، وأسواق الطيور الحية.</a:t>
            </a:r>
            <a:r>
              <a:rPr lang="ar-LB" dirty="0">
                <a:cs typeface="Arial"/>
              </a:rPr>
              <a:t> </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LB" dirty="0">
                <a:cs typeface="Arial"/>
              </a:rPr>
              <a:t>تنظيم التعامل مع روث الدواجن، ومنشآت الذبح والمخلفات الحيوانية، وصيد الطيور البرية.</a:t>
            </a:r>
            <a:endParaRPr lang="ar-SA" dirty="0">
              <a:cs typeface="Arial"/>
            </a:endParaRP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LB" dirty="0">
                <a:cs typeface="Arial"/>
              </a:rPr>
              <a:t>ينبغي أن يقترن التعويض، في المقام الأول، بالالتزام بتدابير </a:t>
            </a:r>
            <a:r>
              <a:rPr lang="ar-SA" dirty="0">
                <a:cs typeface="Arial"/>
              </a:rPr>
              <a:t>أمن حيوي صارمة</a:t>
            </a:r>
            <a:r>
              <a:rPr lang="ar-LB" dirty="0">
                <a:cs typeface="Arial"/>
              </a:rPr>
              <a:t>؛ مما يجعل الامتثال لهذه التدابير والإبلاغ المبكر عنها أمراً مجدياً من الناحية الاقتصادية.</a:t>
            </a:r>
            <a:endParaRPr lang="ar-SA" dirty="0">
              <a:cs typeface="Arial"/>
            </a:endParaRPr>
          </a:p>
          <a:p>
            <a:pPr algn="r" rtl="1">
              <a:spcAft>
                <a:spcPts val="500"/>
              </a:spcAft>
              <a:defRPr sz="1900">
                <a:latin typeface="Aptos"/>
              </a:defRPr>
            </a:pPr>
            <a:endParaRPr lang="en-US" dirty="0"/>
          </a:p>
        </p:txBody>
      </p:sp>
      <p:sp>
        <p:nvSpPr>
          <p:cNvPr id="10" name="Slide Number Placeholder 9">
            <a:extLst>
              <a:ext uri="{FF2B5EF4-FFF2-40B4-BE49-F238E27FC236}">
                <a16:creationId xmlns:a16="http://schemas.microsoft.com/office/drawing/2014/main" id="{BADDE323-62E8-AEA0-FD70-E4576664CC51}"/>
              </a:ext>
            </a:extLst>
          </p:cNvPr>
          <p:cNvSpPr>
            <a:spLocks noGrp="1"/>
          </p:cNvSpPr>
          <p:nvPr>
            <p:ph type="sldNum" sz="quarter" idx="12"/>
          </p:nvPr>
        </p:nvSpPr>
        <p:spPr/>
        <p:txBody>
          <a:bodyPr/>
          <a:lstStyle/>
          <a:p>
            <a:fld id="{C1FF6DA9-008F-8B48-92A6-B652298478BF}" type="slidenum">
              <a:rPr lang="en-US" smtClean="0"/>
              <a:t>4</a:t>
            </a:fld>
            <a:endParaRPr lang="en-US"/>
          </a:p>
        </p:txBody>
      </p:sp>
      <p:sp>
        <p:nvSpPr>
          <p:cNvPr id="6" name="TextBox 5">
            <a:extLst>
              <a:ext uri="{FF2B5EF4-FFF2-40B4-BE49-F238E27FC236}">
                <a16:creationId xmlns:a16="http://schemas.microsoft.com/office/drawing/2014/main" id="{8459F769-3021-3B3D-64F9-87989DF241F6}"/>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6900" y="509418"/>
            <a:ext cx="9605640" cy="553998"/>
          </a:xfrm>
          <a:prstGeom prst="rect">
            <a:avLst/>
          </a:prstGeom>
          <a:noFill/>
        </p:spPr>
        <p:txBody>
          <a:bodyPr wrap="square">
            <a:spAutoFit/>
          </a:bodyPr>
          <a:lstStyle/>
          <a:p>
            <a:pPr algn="r" rtl="1">
              <a:defRPr sz="3000" b="1">
                <a:latin typeface="Aptos"/>
              </a:defRPr>
            </a:pPr>
            <a:r>
              <a:rPr lang="ar-SA" dirty="0">
                <a:cs typeface="Arial"/>
              </a:rPr>
              <a:t>14 إجراءً ذا أولوية للعمل الحكومي</a:t>
            </a:r>
          </a:p>
        </p:txBody>
      </p:sp>
      <p:sp>
        <p:nvSpPr>
          <p:cNvPr id="3" name="TextBox 2"/>
          <p:cNvSpPr txBox="1"/>
          <p:nvPr/>
        </p:nvSpPr>
        <p:spPr>
          <a:xfrm>
            <a:off x="369980" y="1877446"/>
            <a:ext cx="10900000" cy="384721"/>
          </a:xfrm>
          <a:prstGeom prst="rect">
            <a:avLst/>
          </a:prstGeom>
          <a:noFill/>
        </p:spPr>
        <p:txBody>
          <a:bodyPr wrap="square">
            <a:spAutoFit/>
          </a:bodyPr>
          <a:lstStyle/>
          <a:p>
            <a:pPr algn="r" rtl="1">
              <a:spcAft>
                <a:spcPts val="500"/>
              </a:spcAft>
              <a:defRPr sz="1900">
                <a:latin typeface="Aptos"/>
              </a:defRPr>
            </a:pPr>
            <a:r>
              <a:rPr lang="ar-SA" dirty="0">
                <a:cs typeface="Arial"/>
              </a:rPr>
              <a:t>• 1. فصل المزارع مع الالتزام بحد أدنى للمسافات</a:t>
            </a:r>
            <a:r>
              <a:rPr lang="ar-LB" dirty="0">
                <a:cs typeface="Arial"/>
              </a:rPr>
              <a:t>    </a:t>
            </a:r>
            <a:r>
              <a:rPr lang="ar-SA" dirty="0">
                <a:cs typeface="Arial"/>
              </a:rPr>
              <a:t>|</a:t>
            </a:r>
            <a:r>
              <a:rPr lang="ar-LB" dirty="0">
                <a:cs typeface="Arial"/>
              </a:rPr>
              <a:t>    </a:t>
            </a:r>
            <a:r>
              <a:rPr lang="ar-SA" dirty="0">
                <a:cs typeface="Arial"/>
              </a:rPr>
              <a:t>2. معايير </a:t>
            </a:r>
            <a:r>
              <a:rPr lang="ar-LB" dirty="0">
                <a:cs typeface="Arial"/>
              </a:rPr>
              <a:t>الإنشاء</a:t>
            </a:r>
            <a:endParaRPr lang="ar-SA" dirty="0">
              <a:cs typeface="Arial"/>
            </a:endParaRPr>
          </a:p>
        </p:txBody>
      </p:sp>
      <p:sp>
        <p:nvSpPr>
          <p:cNvPr id="4" name="TextBox 3"/>
          <p:cNvSpPr txBox="1"/>
          <p:nvPr/>
        </p:nvSpPr>
        <p:spPr>
          <a:xfrm>
            <a:off x="369980" y="2596559"/>
            <a:ext cx="10900000" cy="384721"/>
          </a:xfrm>
          <a:prstGeom prst="rect">
            <a:avLst/>
          </a:prstGeom>
          <a:noFill/>
        </p:spPr>
        <p:txBody>
          <a:bodyPr wrap="square">
            <a:spAutoFit/>
          </a:bodyPr>
          <a:lstStyle/>
          <a:p>
            <a:pPr algn="r" rtl="1">
              <a:spcAft>
                <a:spcPts val="500"/>
              </a:spcAft>
              <a:defRPr sz="1900">
                <a:latin typeface="Aptos"/>
              </a:defRPr>
            </a:pPr>
            <a:r>
              <a:rPr lang="ar-SA" dirty="0">
                <a:cs typeface="Arial"/>
              </a:rPr>
              <a:t>• 3. نوع واحد</a:t>
            </a:r>
            <a:r>
              <a:rPr lang="ar-LB" dirty="0">
                <a:cs typeface="Arial"/>
              </a:rPr>
              <a:t> </a:t>
            </a:r>
            <a:r>
              <a:rPr lang="ar-SA" dirty="0">
                <a:cs typeface="Arial"/>
              </a:rPr>
              <a:t>/</a:t>
            </a:r>
            <a:r>
              <a:rPr lang="ar-LB" dirty="0">
                <a:cs typeface="Arial"/>
              </a:rPr>
              <a:t> </a:t>
            </a:r>
            <a:r>
              <a:rPr lang="ar-SA" dirty="0">
                <a:cs typeface="Arial"/>
              </a:rPr>
              <a:t>عمر واحد</a:t>
            </a:r>
            <a:r>
              <a:rPr lang="ar-LB" dirty="0">
                <a:cs typeface="Arial"/>
              </a:rPr>
              <a:t>    </a:t>
            </a:r>
            <a:r>
              <a:rPr lang="ar-SA" dirty="0">
                <a:cs typeface="Arial"/>
              </a:rPr>
              <a:t>|</a:t>
            </a:r>
            <a:r>
              <a:rPr lang="ar-LB" dirty="0">
                <a:cs typeface="Arial"/>
              </a:rPr>
              <a:t>    </a:t>
            </a:r>
            <a:r>
              <a:rPr lang="ar-SA" dirty="0">
                <a:cs typeface="Arial"/>
              </a:rPr>
              <a:t>4. </a:t>
            </a:r>
            <a:r>
              <a:rPr lang="en-US" sz="1900" dirty="0" err="1">
                <a:latin typeface="Aptos"/>
              </a:rPr>
              <a:t>استبعاد</a:t>
            </a:r>
            <a:r>
              <a:rPr lang="en-US" sz="1900" dirty="0">
                <a:latin typeface="Aptos"/>
              </a:rPr>
              <a:t> </a:t>
            </a:r>
            <a:r>
              <a:rPr lang="en-US" sz="1900" dirty="0" err="1">
                <a:latin typeface="Aptos"/>
              </a:rPr>
              <a:t>الكلاب</a:t>
            </a:r>
            <a:r>
              <a:rPr lang="en-US" sz="1900" dirty="0">
                <a:latin typeface="Aptos"/>
              </a:rPr>
              <a:t> </a:t>
            </a:r>
            <a:r>
              <a:rPr lang="en-US" sz="1900" dirty="0" err="1">
                <a:latin typeface="Aptos"/>
              </a:rPr>
              <a:t>والقطط</a:t>
            </a:r>
            <a:r>
              <a:rPr lang="en-US" sz="1900" dirty="0">
                <a:latin typeface="Aptos"/>
              </a:rPr>
              <a:t> </a:t>
            </a:r>
            <a:r>
              <a:rPr lang="en-US" sz="1900" dirty="0" err="1">
                <a:latin typeface="Aptos"/>
              </a:rPr>
              <a:t>وحيوانات</a:t>
            </a:r>
            <a:r>
              <a:rPr lang="en-US" sz="1900" dirty="0">
                <a:latin typeface="Aptos"/>
              </a:rPr>
              <a:t> </a:t>
            </a:r>
            <a:r>
              <a:rPr lang="en-US" sz="1900" dirty="0" err="1">
                <a:latin typeface="Aptos"/>
              </a:rPr>
              <a:t>المزارع</a:t>
            </a:r>
            <a:r>
              <a:rPr lang="en-US" sz="1900" dirty="0">
                <a:latin typeface="Aptos"/>
              </a:rPr>
              <a:t> </a:t>
            </a:r>
            <a:r>
              <a:rPr lang="en-US" sz="1900" dirty="0" err="1">
                <a:latin typeface="Aptos"/>
              </a:rPr>
              <a:t>الأخرى</a:t>
            </a:r>
            <a:r>
              <a:rPr lang="ar-LB" sz="1900" dirty="0">
                <a:latin typeface="Aptos"/>
                <a:cs typeface="Arial"/>
              </a:rPr>
              <a:t>    </a:t>
            </a:r>
            <a:r>
              <a:rPr lang="ar-SA" dirty="0">
                <a:cs typeface="Arial"/>
              </a:rPr>
              <a:t>|</a:t>
            </a:r>
            <a:r>
              <a:rPr lang="ar-LB" dirty="0">
                <a:cs typeface="Arial"/>
              </a:rPr>
              <a:t>    </a:t>
            </a:r>
            <a:r>
              <a:rPr lang="ar-SA" dirty="0">
                <a:cs typeface="Arial"/>
              </a:rPr>
              <a:t>5. الت</a:t>
            </a:r>
            <a:r>
              <a:rPr lang="ar-LB" dirty="0">
                <a:cs typeface="Arial"/>
              </a:rPr>
              <a:t>طعيم</a:t>
            </a:r>
            <a:endParaRPr lang="ar-SA" dirty="0">
              <a:cs typeface="Arial"/>
            </a:endParaRPr>
          </a:p>
        </p:txBody>
      </p:sp>
      <p:sp>
        <p:nvSpPr>
          <p:cNvPr id="5" name="TextBox 4"/>
          <p:cNvSpPr txBox="1"/>
          <p:nvPr/>
        </p:nvSpPr>
        <p:spPr>
          <a:xfrm>
            <a:off x="369980" y="3328390"/>
            <a:ext cx="10900000" cy="384721"/>
          </a:xfrm>
          <a:prstGeom prst="rect">
            <a:avLst/>
          </a:prstGeom>
          <a:noFill/>
        </p:spPr>
        <p:txBody>
          <a:bodyPr wrap="square">
            <a:spAutoFit/>
          </a:bodyPr>
          <a:lstStyle/>
          <a:p>
            <a:pPr algn="r" rtl="1">
              <a:spcAft>
                <a:spcPts val="500"/>
              </a:spcAft>
              <a:defRPr sz="1900">
                <a:latin typeface="Aptos"/>
              </a:defRPr>
            </a:pPr>
            <a:r>
              <a:rPr lang="ar-SA" dirty="0">
                <a:cs typeface="Arial"/>
              </a:rPr>
              <a:t>• 6. الرصد والترصّد</a:t>
            </a:r>
            <a:r>
              <a:rPr lang="ar-LB" dirty="0">
                <a:cs typeface="Arial"/>
              </a:rPr>
              <a:t>    </a:t>
            </a:r>
            <a:r>
              <a:rPr lang="ar-SA" dirty="0">
                <a:cs typeface="Arial"/>
              </a:rPr>
              <a:t>|</a:t>
            </a:r>
            <a:r>
              <a:rPr lang="ar-LB" dirty="0">
                <a:cs typeface="Arial"/>
              </a:rPr>
              <a:t>    </a:t>
            </a:r>
            <a:r>
              <a:rPr lang="ar-SA" dirty="0">
                <a:cs typeface="Arial"/>
              </a:rPr>
              <a:t>7. التعامل مع ال</a:t>
            </a:r>
            <a:r>
              <a:rPr lang="ar-LB" dirty="0">
                <a:cs typeface="Arial"/>
              </a:rPr>
              <a:t>روث    </a:t>
            </a:r>
            <a:r>
              <a:rPr lang="ar-SA" dirty="0">
                <a:cs typeface="Arial"/>
              </a:rPr>
              <a:t>|</a:t>
            </a:r>
            <a:r>
              <a:rPr lang="ar-LB" dirty="0">
                <a:cs typeface="Arial"/>
              </a:rPr>
              <a:t>   </a:t>
            </a:r>
            <a:r>
              <a:rPr lang="ar-SA" dirty="0">
                <a:cs typeface="Arial"/>
              </a:rPr>
              <a:t> 8. تعامل المسالخ مع </a:t>
            </a:r>
            <a:r>
              <a:rPr lang="ar-LB" dirty="0">
                <a:cs typeface="Arial"/>
              </a:rPr>
              <a:t>المخلّفات الحيوانية</a:t>
            </a:r>
            <a:endParaRPr lang="ar-SA" dirty="0"/>
          </a:p>
        </p:txBody>
      </p:sp>
      <p:sp>
        <p:nvSpPr>
          <p:cNvPr id="6" name="TextBox 5"/>
          <p:cNvSpPr txBox="1"/>
          <p:nvPr/>
        </p:nvSpPr>
        <p:spPr>
          <a:xfrm>
            <a:off x="369980" y="4083599"/>
            <a:ext cx="10900000" cy="384721"/>
          </a:xfrm>
          <a:prstGeom prst="rect">
            <a:avLst/>
          </a:prstGeom>
          <a:noFill/>
        </p:spPr>
        <p:txBody>
          <a:bodyPr wrap="square">
            <a:spAutoFit/>
          </a:bodyPr>
          <a:lstStyle/>
          <a:p>
            <a:pPr algn="r" rtl="1">
              <a:spcAft>
                <a:spcPts val="500"/>
              </a:spcAft>
              <a:defRPr sz="1900">
                <a:latin typeface="Aptos"/>
              </a:defRPr>
            </a:pPr>
            <a:r>
              <a:rPr lang="ar-SA" dirty="0">
                <a:cs typeface="Arial"/>
              </a:rPr>
              <a:t>• 9. أسواق الطيور الحية </a:t>
            </a:r>
            <a:r>
              <a:rPr lang="ar-LB" dirty="0">
                <a:cs typeface="Arial"/>
              </a:rPr>
              <a:t>   </a:t>
            </a:r>
            <a:r>
              <a:rPr lang="ar-SA" dirty="0">
                <a:cs typeface="Arial"/>
              </a:rPr>
              <a:t>| </a:t>
            </a:r>
            <a:r>
              <a:rPr lang="ar-LB" dirty="0">
                <a:cs typeface="Arial"/>
              </a:rPr>
              <a:t>   </a:t>
            </a:r>
            <a:r>
              <a:rPr lang="ar-SA" dirty="0">
                <a:cs typeface="Arial"/>
              </a:rPr>
              <a:t>10. نقل الطيور الحية </a:t>
            </a:r>
            <a:r>
              <a:rPr lang="ar-LB" dirty="0">
                <a:cs typeface="Arial"/>
              </a:rPr>
              <a:t>   </a:t>
            </a:r>
            <a:r>
              <a:rPr lang="ar-SA" dirty="0">
                <a:cs typeface="Arial"/>
              </a:rPr>
              <a:t>| </a:t>
            </a:r>
            <a:r>
              <a:rPr lang="ar-LB" dirty="0">
                <a:cs typeface="Arial"/>
              </a:rPr>
              <a:t>   </a:t>
            </a:r>
            <a:r>
              <a:rPr lang="ar-SA" dirty="0">
                <a:cs typeface="Arial"/>
              </a:rPr>
              <a:t>11. </a:t>
            </a:r>
            <a:r>
              <a:rPr lang="ar-LB" dirty="0">
                <a:cs typeface="Arial"/>
              </a:rPr>
              <a:t>التربية في المناطق </a:t>
            </a:r>
            <a:r>
              <a:rPr lang="ar-SA" dirty="0">
                <a:cs typeface="Arial"/>
              </a:rPr>
              <a:t>الريفية</a:t>
            </a:r>
            <a:r>
              <a:rPr lang="ar-LB" dirty="0">
                <a:cs typeface="Arial"/>
              </a:rPr>
              <a:t> </a:t>
            </a:r>
            <a:r>
              <a:rPr lang="ar-SA" dirty="0">
                <a:cs typeface="Arial"/>
              </a:rPr>
              <a:t>/</a:t>
            </a:r>
            <a:r>
              <a:rPr lang="ar-LB" dirty="0">
                <a:cs typeface="Arial"/>
              </a:rPr>
              <a:t> </a:t>
            </a:r>
            <a:r>
              <a:rPr lang="ar-SA" dirty="0">
                <a:cs typeface="Arial"/>
              </a:rPr>
              <a:t>المنزلية</a:t>
            </a:r>
          </a:p>
        </p:txBody>
      </p:sp>
      <p:sp>
        <p:nvSpPr>
          <p:cNvPr id="7" name="TextBox 6"/>
          <p:cNvSpPr txBox="1"/>
          <p:nvPr/>
        </p:nvSpPr>
        <p:spPr>
          <a:xfrm>
            <a:off x="369980" y="4803215"/>
            <a:ext cx="10900000" cy="384721"/>
          </a:xfrm>
          <a:prstGeom prst="rect">
            <a:avLst/>
          </a:prstGeom>
          <a:noFill/>
        </p:spPr>
        <p:txBody>
          <a:bodyPr wrap="square">
            <a:spAutoFit/>
          </a:bodyPr>
          <a:lstStyle/>
          <a:p>
            <a:pPr algn="r" rtl="1">
              <a:spcAft>
                <a:spcPts val="500"/>
              </a:spcAft>
              <a:defRPr sz="1900">
                <a:latin typeface="Aptos"/>
              </a:defRPr>
            </a:pPr>
            <a:r>
              <a:rPr lang="ar-SA" dirty="0">
                <a:cs typeface="Arial"/>
              </a:rPr>
              <a:t>• 12. </a:t>
            </a:r>
            <a:r>
              <a:rPr lang="ar-LB" dirty="0">
                <a:cs typeface="Arial"/>
              </a:rPr>
              <a:t>تربية</a:t>
            </a:r>
            <a:r>
              <a:rPr lang="ar-SA" dirty="0">
                <a:cs typeface="Arial"/>
              </a:rPr>
              <a:t> الدواجن الطليقة</a:t>
            </a:r>
            <a:r>
              <a:rPr lang="ar-LB" dirty="0">
                <a:cs typeface="Arial"/>
              </a:rPr>
              <a:t>    </a:t>
            </a:r>
            <a:r>
              <a:rPr lang="ar-SA" dirty="0">
                <a:cs typeface="Arial"/>
              </a:rPr>
              <a:t>| </a:t>
            </a:r>
            <a:r>
              <a:rPr lang="ar-LB" dirty="0">
                <a:cs typeface="Arial"/>
              </a:rPr>
              <a:t>   </a:t>
            </a:r>
            <a:r>
              <a:rPr lang="ar-SA" dirty="0">
                <a:cs typeface="Arial"/>
              </a:rPr>
              <a:t>13. صيد الطيور البرية</a:t>
            </a:r>
            <a:r>
              <a:rPr lang="ar-LB" dirty="0">
                <a:cs typeface="Arial"/>
              </a:rPr>
              <a:t>   </a:t>
            </a:r>
            <a:r>
              <a:rPr lang="ar-SA" dirty="0">
                <a:cs typeface="Arial"/>
              </a:rPr>
              <a:t> | </a:t>
            </a:r>
            <a:r>
              <a:rPr lang="ar-LB" dirty="0">
                <a:cs typeface="Arial"/>
              </a:rPr>
              <a:t>   </a:t>
            </a:r>
            <a:r>
              <a:rPr lang="ar-SA" dirty="0">
                <a:cs typeface="Arial"/>
              </a:rPr>
              <a:t>14. التعويض العادل</a:t>
            </a:r>
          </a:p>
        </p:txBody>
      </p:sp>
      <p:sp>
        <p:nvSpPr>
          <p:cNvPr id="9" name="Slide Number Placeholder 8">
            <a:extLst>
              <a:ext uri="{FF2B5EF4-FFF2-40B4-BE49-F238E27FC236}">
                <a16:creationId xmlns:a16="http://schemas.microsoft.com/office/drawing/2014/main" id="{CCB1766F-AB56-3FA8-2EE9-96485BC9B437}"/>
              </a:ext>
            </a:extLst>
          </p:cNvPr>
          <p:cNvSpPr>
            <a:spLocks noGrp="1"/>
          </p:cNvSpPr>
          <p:nvPr>
            <p:ph type="sldNum" sz="quarter" idx="12"/>
          </p:nvPr>
        </p:nvSpPr>
        <p:spPr/>
        <p:txBody>
          <a:bodyPr/>
          <a:lstStyle/>
          <a:p>
            <a:fld id="{C1FF6DA9-008F-8B48-92A6-B652298478BF}" type="slidenum">
              <a:rPr lang="en-US" smtClean="0"/>
              <a:t>5</a:t>
            </a:fld>
            <a:endParaRPr lang="en-US"/>
          </a:p>
        </p:txBody>
      </p:sp>
      <p:sp>
        <p:nvSpPr>
          <p:cNvPr id="12" name="TextBox 11">
            <a:extLst>
              <a:ext uri="{FF2B5EF4-FFF2-40B4-BE49-F238E27FC236}">
                <a16:creationId xmlns:a16="http://schemas.microsoft.com/office/drawing/2014/main" id="{1B6515AF-46C5-FCC5-5119-1D57AD5A9252}"/>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918AB-C577-A63A-36F2-876A307120D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D7CC7EF-C8BB-96FD-5D5D-0A78D56A119A}"/>
              </a:ext>
            </a:extLst>
          </p:cNvPr>
          <p:cNvSpPr txBox="1"/>
          <p:nvPr/>
        </p:nvSpPr>
        <p:spPr>
          <a:xfrm>
            <a:off x="594360" y="572787"/>
            <a:ext cx="9605640" cy="553998"/>
          </a:xfrm>
          <a:prstGeom prst="rect">
            <a:avLst/>
          </a:prstGeom>
          <a:noFill/>
        </p:spPr>
        <p:txBody>
          <a:bodyPr wrap="square">
            <a:spAutoFit/>
          </a:bodyPr>
          <a:lstStyle/>
          <a:p>
            <a:pPr algn="r" rtl="1">
              <a:defRPr sz="3000" b="1">
                <a:latin typeface="Aptos"/>
              </a:defRPr>
            </a:pPr>
            <a:r>
              <a:rPr lang="ar-SA" dirty="0">
                <a:cs typeface="Arial"/>
              </a:rPr>
              <a:t>الحدّ الأدنى المقترح للمسافات بين المزارع</a:t>
            </a:r>
            <a:endParaRPr lang="ar-SA" dirty="0"/>
          </a:p>
        </p:txBody>
      </p:sp>
      <p:sp>
        <p:nvSpPr>
          <p:cNvPr id="7" name="TextBox 6">
            <a:extLst>
              <a:ext uri="{FF2B5EF4-FFF2-40B4-BE49-F238E27FC236}">
                <a16:creationId xmlns:a16="http://schemas.microsoft.com/office/drawing/2014/main" id="{C3E8EE43-058C-A1ED-597D-7C58CE6A1477}"/>
              </a:ext>
            </a:extLst>
          </p:cNvPr>
          <p:cNvSpPr txBox="1"/>
          <p:nvPr/>
        </p:nvSpPr>
        <p:spPr>
          <a:xfrm>
            <a:off x="412597" y="5516289"/>
            <a:ext cx="10900000" cy="384721"/>
          </a:xfrm>
          <a:prstGeom prst="rect">
            <a:avLst/>
          </a:prstGeom>
          <a:noFill/>
        </p:spPr>
        <p:txBody>
          <a:bodyPr wrap="square">
            <a:spAutoFit/>
          </a:bodyPr>
          <a:lstStyle/>
          <a:p>
            <a:pPr algn="ctr" rtl="1">
              <a:spcAft>
                <a:spcPts val="500"/>
              </a:spcAft>
              <a:defRPr sz="1900">
                <a:latin typeface="Aptos"/>
              </a:defRPr>
            </a:pPr>
            <a:r>
              <a:rPr lang="ar-SA" dirty="0">
                <a:cs typeface="Arial"/>
              </a:rPr>
              <a:t>* سواء كانت مملوكة ملكية خاصة أم لا | * </a:t>
            </a:r>
            <a:r>
              <a:rPr lang="ar-LB" dirty="0">
                <a:cs typeface="Arial"/>
              </a:rPr>
              <a:t>فئة</a:t>
            </a:r>
            <a:r>
              <a:rPr lang="ar-SA" dirty="0">
                <a:cs typeface="Arial"/>
              </a:rPr>
              <a:t> عمرية واحدة فقط في أي مزرعة</a:t>
            </a:r>
            <a:endParaRPr lang="ar-SA" dirty="0"/>
          </a:p>
        </p:txBody>
      </p:sp>
      <p:sp>
        <p:nvSpPr>
          <p:cNvPr id="9" name="Slide Number Placeholder 8">
            <a:extLst>
              <a:ext uri="{FF2B5EF4-FFF2-40B4-BE49-F238E27FC236}">
                <a16:creationId xmlns:a16="http://schemas.microsoft.com/office/drawing/2014/main" id="{5562A01B-9ABD-8036-910D-3C59DBFBA7B3}"/>
              </a:ext>
            </a:extLst>
          </p:cNvPr>
          <p:cNvSpPr>
            <a:spLocks noGrp="1"/>
          </p:cNvSpPr>
          <p:nvPr>
            <p:ph type="sldNum" sz="quarter" idx="12"/>
          </p:nvPr>
        </p:nvSpPr>
        <p:spPr/>
        <p:txBody>
          <a:bodyPr/>
          <a:lstStyle/>
          <a:p>
            <a:fld id="{C1FF6DA9-008F-8B48-92A6-B652298478BF}" type="slidenum">
              <a:rPr lang="en-US" smtClean="0"/>
              <a:t>6</a:t>
            </a:fld>
            <a:endParaRPr lang="en-US"/>
          </a:p>
        </p:txBody>
      </p:sp>
      <p:graphicFrame>
        <p:nvGraphicFramePr>
          <p:cNvPr id="3" name="Table 2">
            <a:extLst>
              <a:ext uri="{FF2B5EF4-FFF2-40B4-BE49-F238E27FC236}">
                <a16:creationId xmlns:a16="http://schemas.microsoft.com/office/drawing/2014/main" id="{C4242D8B-D990-331A-A2D0-4DA442930A42}"/>
              </a:ext>
            </a:extLst>
          </p:cNvPr>
          <p:cNvGraphicFramePr>
            <a:graphicFrameLocks noGrp="1"/>
          </p:cNvGraphicFramePr>
          <p:nvPr>
            <p:extLst>
              <p:ext uri="{D42A27DB-BD31-4B8C-83A1-F6EECF244321}">
                <p14:modId xmlns:p14="http://schemas.microsoft.com/office/powerpoint/2010/main" val="1485563010"/>
              </p:ext>
            </p:extLst>
          </p:nvPr>
        </p:nvGraphicFramePr>
        <p:xfrm>
          <a:off x="1502229" y="1399540"/>
          <a:ext cx="8850310" cy="3571240"/>
        </p:xfrm>
        <a:graphic>
          <a:graphicData uri="http://schemas.openxmlformats.org/drawingml/2006/table">
            <a:tbl>
              <a:tblPr rtl="1" firstRow="1" bandRow="1">
                <a:tableStyleId>{5C22544A-7EE6-4342-B048-85BDC9FD1C3A}</a:tableStyleId>
              </a:tblPr>
              <a:tblGrid>
                <a:gridCol w="4586221">
                  <a:extLst>
                    <a:ext uri="{9D8B030D-6E8A-4147-A177-3AD203B41FA5}">
                      <a16:colId xmlns:a16="http://schemas.microsoft.com/office/drawing/2014/main" val="2964782279"/>
                    </a:ext>
                  </a:extLst>
                </a:gridCol>
                <a:gridCol w="4264089">
                  <a:extLst>
                    <a:ext uri="{9D8B030D-6E8A-4147-A177-3AD203B41FA5}">
                      <a16:colId xmlns:a16="http://schemas.microsoft.com/office/drawing/2014/main" val="2084630500"/>
                    </a:ext>
                  </a:extLst>
                </a:gridCol>
              </a:tblGrid>
              <a:tr h="370840">
                <a:tc>
                  <a:txBody>
                    <a:bodyPr/>
                    <a:lstStyle/>
                    <a:p>
                      <a:pPr algn="r" rtl="1"/>
                      <a:endParaRPr lang="en-US" dirty="0"/>
                    </a:p>
                  </a:txBody>
                  <a:tcPr/>
                </a:tc>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a:cs typeface="Arial"/>
                        </a:rPr>
                        <a:t>عن أي مزرعة أخرى *</a:t>
                      </a:r>
                    </a:p>
                  </a:txBody>
                  <a:tcPr/>
                </a:tc>
                <a:extLst>
                  <a:ext uri="{0D108BD9-81ED-4DB2-BD59-A6C34878D82A}">
                    <a16:rowId xmlns:a16="http://schemas.microsoft.com/office/drawing/2014/main" val="548368144"/>
                  </a:ext>
                </a:extLst>
              </a:tr>
              <a:tr h="37084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dirty="0">
                          <a:cs typeface="Arial"/>
                        </a:rPr>
                        <a:t>الجد</a:t>
                      </a:r>
                      <a:r>
                        <a:rPr lang="ar-LB" dirty="0">
                          <a:cs typeface="Arial"/>
                        </a:rPr>
                        <a:t>و</a:t>
                      </a:r>
                      <a:r>
                        <a:rPr lang="ar-SA" dirty="0">
                          <a:cs typeface="Arial"/>
                        </a:rPr>
                        <a:t>د</a:t>
                      </a:r>
                    </a:p>
                    <a:p>
                      <a:pPr marL="0" marR="0" lvl="0" indent="0" algn="r" defTabSz="457200" rtl="1"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a:cs typeface="Arial"/>
                        </a:rPr>
                        <a:t>25 كم</a:t>
                      </a:r>
                    </a:p>
                    <a:p>
                      <a:pPr algn="r" rtl="1"/>
                      <a:endParaRPr lang="en-US" dirty="0"/>
                    </a:p>
                  </a:txBody>
                  <a:tcPr/>
                </a:tc>
                <a:extLst>
                  <a:ext uri="{0D108BD9-81ED-4DB2-BD59-A6C34878D82A}">
                    <a16:rowId xmlns:a16="http://schemas.microsoft.com/office/drawing/2014/main" val="445626802"/>
                  </a:ext>
                </a:extLst>
              </a:tr>
              <a:tr h="37084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dirty="0">
                          <a:cs typeface="Arial"/>
                        </a:rPr>
                        <a:t>الأم</a:t>
                      </a:r>
                      <a:r>
                        <a:rPr lang="ar-LB" dirty="0">
                          <a:cs typeface="Arial"/>
                        </a:rPr>
                        <a:t>ّ</a:t>
                      </a:r>
                      <a:r>
                        <a:rPr lang="ar-SA" dirty="0">
                          <a:cs typeface="Arial"/>
                        </a:rPr>
                        <a:t>ات</a:t>
                      </a:r>
                    </a:p>
                    <a:p>
                      <a:pPr algn="r" rtl="1"/>
                      <a:endParaRPr lang="en-US" dirty="0"/>
                    </a:p>
                  </a:txBody>
                  <a:tcPr/>
                </a:tc>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a:cs typeface="Arial"/>
                        </a:rPr>
                        <a:t>10 كم</a:t>
                      </a:r>
                    </a:p>
                    <a:p>
                      <a:pPr algn="r" rtl="1"/>
                      <a:endParaRPr lang="en-US" dirty="0"/>
                    </a:p>
                  </a:txBody>
                  <a:tcPr/>
                </a:tc>
                <a:extLst>
                  <a:ext uri="{0D108BD9-81ED-4DB2-BD59-A6C34878D82A}">
                    <a16:rowId xmlns:a16="http://schemas.microsoft.com/office/drawing/2014/main" val="829790326"/>
                  </a:ext>
                </a:extLst>
              </a:tr>
              <a:tr h="37084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dirty="0">
                          <a:cs typeface="Arial"/>
                        </a:rPr>
                        <a:t>الدجاج البي</a:t>
                      </a:r>
                      <a:r>
                        <a:rPr lang="ar-LB" dirty="0">
                          <a:cs typeface="Arial"/>
                        </a:rPr>
                        <a:t>ّ</a:t>
                      </a:r>
                      <a:r>
                        <a:rPr lang="ar-SA" dirty="0">
                          <a:cs typeface="Arial"/>
                        </a:rPr>
                        <a:t>اض</a:t>
                      </a:r>
                    </a:p>
                    <a:p>
                      <a:pPr algn="r" rtl="1"/>
                      <a:endParaRPr lang="en-US" dirty="0"/>
                    </a:p>
                  </a:txBody>
                  <a:tcPr/>
                </a:tc>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a:cs typeface="Arial"/>
                        </a:rPr>
                        <a:t>7 كم</a:t>
                      </a:r>
                    </a:p>
                    <a:p>
                      <a:pPr algn="r" rtl="1"/>
                      <a:endParaRPr lang="en-US" dirty="0"/>
                    </a:p>
                  </a:txBody>
                  <a:tcPr/>
                </a:tc>
                <a:extLst>
                  <a:ext uri="{0D108BD9-81ED-4DB2-BD59-A6C34878D82A}">
                    <a16:rowId xmlns:a16="http://schemas.microsoft.com/office/drawing/2014/main" val="2244708167"/>
                  </a:ext>
                </a:extLst>
              </a:tr>
              <a:tr h="370840">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LB" dirty="0">
                          <a:cs typeface="Arial"/>
                        </a:rPr>
                        <a:t>ال</a:t>
                      </a:r>
                      <a:r>
                        <a:rPr lang="ar-SA" dirty="0">
                          <a:cs typeface="Arial"/>
                        </a:rPr>
                        <a:t>فروج</a:t>
                      </a:r>
                      <a:endParaRPr lang="en-US" dirty="0"/>
                    </a:p>
                  </a:txBody>
                  <a:tcPr/>
                </a:tc>
                <a:tc>
                  <a:txBody>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lang="ar-SA">
                          <a:cs typeface="Arial"/>
                        </a:rPr>
                        <a:t>5 كم</a:t>
                      </a:r>
                    </a:p>
                    <a:p>
                      <a:pPr algn="r" rtl="1"/>
                      <a:endParaRPr lang="en-US" dirty="0"/>
                    </a:p>
                  </a:txBody>
                  <a:tcPr/>
                </a:tc>
                <a:extLst>
                  <a:ext uri="{0D108BD9-81ED-4DB2-BD59-A6C34878D82A}">
                    <a16:rowId xmlns:a16="http://schemas.microsoft.com/office/drawing/2014/main" val="3985596084"/>
                  </a:ext>
                </a:extLst>
              </a:tr>
              <a:tr h="370840">
                <a:tc>
                  <a:txBody>
                    <a:bodyPr/>
                    <a:lstStyle/>
                    <a:p>
                      <a:pPr algn="r" rtl="1"/>
                      <a:r>
                        <a:rPr lang="ar-SA" dirty="0">
                          <a:cs typeface="Arial"/>
                        </a:rPr>
                        <a:t>أي مجموعة من المزارع من النوع </a:t>
                      </a:r>
                      <a:r>
                        <a:rPr lang="ar-LB" dirty="0">
                          <a:cs typeface="Arial"/>
                        </a:rPr>
                        <a:t>ذاته</a:t>
                      </a:r>
                      <a:r>
                        <a:rPr lang="ar-SA" dirty="0">
                          <a:cs typeface="Arial"/>
                        </a:rPr>
                        <a:t> داخل منطقة مسوّرة</a:t>
                      </a:r>
                      <a:endParaRPr lang="ar-LB" dirty="0">
                        <a:cs typeface="Arial"/>
                      </a:endParaRPr>
                    </a:p>
                    <a:p>
                      <a:pPr algn="r" rtl="1"/>
                      <a:endParaRPr lang="ar-SA" dirty="0">
                        <a:cs typeface="Arial"/>
                      </a:endParaRPr>
                    </a:p>
                  </a:txBody>
                  <a:tcPr/>
                </a:tc>
                <a:tc>
                  <a:txBody>
                    <a:bodyPr/>
                    <a:lstStyle/>
                    <a:p>
                      <a:pPr algn="r" rtl="1"/>
                      <a:r>
                        <a:rPr lang="ar-SA" dirty="0">
                          <a:cs typeface="Arial"/>
                        </a:rPr>
                        <a:t>1 كم</a:t>
                      </a:r>
                    </a:p>
                  </a:txBody>
                  <a:tcPr/>
                </a:tc>
                <a:extLst>
                  <a:ext uri="{0D108BD9-81ED-4DB2-BD59-A6C34878D82A}">
                    <a16:rowId xmlns:a16="http://schemas.microsoft.com/office/drawing/2014/main" val="1335673523"/>
                  </a:ext>
                </a:extLst>
              </a:tr>
            </a:tbl>
          </a:graphicData>
        </a:graphic>
      </p:graphicFrame>
      <p:sp>
        <p:nvSpPr>
          <p:cNvPr id="6" name="TextBox 5">
            <a:extLst>
              <a:ext uri="{FF2B5EF4-FFF2-40B4-BE49-F238E27FC236}">
                <a16:creationId xmlns:a16="http://schemas.microsoft.com/office/drawing/2014/main" id="{1D85B7EA-7B69-A8D0-94A2-B67AB511E181}"/>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233557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2EB27-2FA0-482A-FEC7-0BDB94A631B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7C6C241-B8E0-C614-D570-89D152EE32A6}"/>
              </a:ext>
            </a:extLst>
          </p:cNvPr>
          <p:cNvSpPr txBox="1"/>
          <p:nvPr/>
        </p:nvSpPr>
        <p:spPr>
          <a:xfrm>
            <a:off x="594360" y="509418"/>
            <a:ext cx="9605640" cy="553998"/>
          </a:xfrm>
          <a:prstGeom prst="rect">
            <a:avLst/>
          </a:prstGeom>
          <a:noFill/>
        </p:spPr>
        <p:txBody>
          <a:bodyPr wrap="square">
            <a:spAutoFit/>
          </a:bodyPr>
          <a:lstStyle/>
          <a:p>
            <a:pPr algn="r" rtl="1">
              <a:defRPr sz="3000" b="1">
                <a:latin typeface="Aptos"/>
              </a:defRPr>
            </a:pPr>
            <a:r>
              <a:rPr lang="ar-SA" sz="3000" b="1" dirty="0">
                <a:latin typeface="Aptos"/>
                <a:cs typeface="Arial"/>
              </a:rPr>
              <a:t>مناطق مخصّصة لصيد الطيور البرية</a:t>
            </a:r>
            <a:endParaRPr lang="ar-SA" dirty="0"/>
          </a:p>
        </p:txBody>
      </p:sp>
      <p:sp>
        <p:nvSpPr>
          <p:cNvPr id="3" name="TextBox 2">
            <a:extLst>
              <a:ext uri="{FF2B5EF4-FFF2-40B4-BE49-F238E27FC236}">
                <a16:creationId xmlns:a16="http://schemas.microsoft.com/office/drawing/2014/main" id="{B606D13D-67C9-7311-E47F-D91832BA60F9}"/>
              </a:ext>
            </a:extLst>
          </p:cNvPr>
          <p:cNvSpPr txBox="1"/>
          <p:nvPr/>
        </p:nvSpPr>
        <p:spPr>
          <a:xfrm>
            <a:off x="290739" y="2264586"/>
            <a:ext cx="10900000" cy="1638910"/>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SA" sz="2200" dirty="0">
                <a:cs typeface="Arial"/>
              </a:rPr>
              <a:t>ينبغي على الحكومات تخصيص مناطق لصيد الطيور البرية.</a:t>
            </a:r>
          </a:p>
          <a:p>
            <a:pPr algn="r" rtl="1">
              <a:spcAft>
                <a:spcPts val="500"/>
              </a:spcAft>
              <a:defRPr sz="1900">
                <a:latin typeface="Aptos"/>
              </a:defRPr>
            </a:pPr>
            <a:endParaRPr lang="en-US" sz="2200" dirty="0">
              <a:latin typeface="Aptos"/>
            </a:endParaRPr>
          </a:p>
          <a:p>
            <a:pPr marL="342900" indent="-342900" algn="r" rtl="1">
              <a:spcAft>
                <a:spcPts val="500"/>
              </a:spcAft>
              <a:buFont typeface="Arial" panose="020B0604020202020204" pitchFamily="34" charset="0"/>
              <a:buChar char="•"/>
              <a:defRPr sz="1900">
                <a:latin typeface="Aptos"/>
              </a:defRPr>
            </a:pPr>
            <a:r>
              <a:rPr lang="ar-SA" sz="2200" dirty="0">
                <a:cs typeface="Arial"/>
              </a:rPr>
              <a:t>لا يجوز السماح بإنشاء أي مزرعة </a:t>
            </a:r>
            <a:r>
              <a:rPr lang="ar-LB" sz="2200" dirty="0">
                <a:cs typeface="Arial"/>
              </a:rPr>
              <a:t>للدواجن على مسافة تقل عن 25 كيلومتراً من مناطق صيد الطيور البرية.</a:t>
            </a:r>
            <a:endParaRPr lang="ar-SA" sz="2200" dirty="0"/>
          </a:p>
          <a:p>
            <a:pPr marL="342900" indent="-342900" algn="r" rtl="1">
              <a:spcAft>
                <a:spcPts val="500"/>
              </a:spcAft>
              <a:buFont typeface="Arial" panose="020B0604020202020204" pitchFamily="34" charset="0"/>
              <a:buChar char="•"/>
              <a:defRPr sz="1900">
                <a:latin typeface="Aptos"/>
              </a:defRPr>
            </a:pPr>
            <a:endParaRPr sz="2200" dirty="0"/>
          </a:p>
        </p:txBody>
      </p:sp>
      <p:sp>
        <p:nvSpPr>
          <p:cNvPr id="9" name="Slide Number Placeholder 8">
            <a:extLst>
              <a:ext uri="{FF2B5EF4-FFF2-40B4-BE49-F238E27FC236}">
                <a16:creationId xmlns:a16="http://schemas.microsoft.com/office/drawing/2014/main" id="{59815395-D441-2A91-C7A2-011B49D7F50A}"/>
              </a:ext>
            </a:extLst>
          </p:cNvPr>
          <p:cNvSpPr>
            <a:spLocks noGrp="1"/>
          </p:cNvSpPr>
          <p:nvPr>
            <p:ph type="sldNum" sz="quarter" idx="12"/>
          </p:nvPr>
        </p:nvSpPr>
        <p:spPr/>
        <p:txBody>
          <a:bodyPr/>
          <a:lstStyle/>
          <a:p>
            <a:fld id="{C1FF6DA9-008F-8B48-92A6-B652298478BF}" type="slidenum">
              <a:rPr lang="en-US" smtClean="0"/>
              <a:t>7</a:t>
            </a:fld>
            <a:endParaRPr lang="en-US"/>
          </a:p>
        </p:txBody>
      </p:sp>
      <p:sp>
        <p:nvSpPr>
          <p:cNvPr id="6" name="TextBox 5">
            <a:extLst>
              <a:ext uri="{FF2B5EF4-FFF2-40B4-BE49-F238E27FC236}">
                <a16:creationId xmlns:a16="http://schemas.microsoft.com/office/drawing/2014/main" id="{BCFC8F0C-E5C2-CC0F-7436-D4456EE06FAE}"/>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2462921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FA5C0-CF63-3796-F04A-AB14BF194BA1}"/>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BAB785D-AAF8-AE1E-655C-1E89B02490BC}"/>
              </a:ext>
            </a:extLst>
          </p:cNvPr>
          <p:cNvSpPr>
            <a:spLocks noGrp="1"/>
          </p:cNvSpPr>
          <p:nvPr>
            <p:ph type="sldNum" sz="quarter" idx="12"/>
          </p:nvPr>
        </p:nvSpPr>
        <p:spPr/>
        <p:txBody>
          <a:bodyPr/>
          <a:lstStyle/>
          <a:p>
            <a:fld id="{C1FF6DA9-008F-8B48-92A6-B652298478BF}" type="slidenum">
              <a:rPr lang="en-US" smtClean="0"/>
              <a:t>8</a:t>
            </a:fld>
            <a:endParaRPr lang="en-US"/>
          </a:p>
        </p:txBody>
      </p:sp>
      <p:sp>
        <p:nvSpPr>
          <p:cNvPr id="5" name="TextBox 4">
            <a:extLst>
              <a:ext uri="{FF2B5EF4-FFF2-40B4-BE49-F238E27FC236}">
                <a16:creationId xmlns:a16="http://schemas.microsoft.com/office/drawing/2014/main" id="{5698584D-5A0B-20C1-E2A6-BA3E86A14182}"/>
              </a:ext>
            </a:extLst>
          </p:cNvPr>
          <p:cNvSpPr txBox="1"/>
          <p:nvPr/>
        </p:nvSpPr>
        <p:spPr>
          <a:xfrm>
            <a:off x="594360" y="679572"/>
            <a:ext cx="9605640" cy="553998"/>
          </a:xfrm>
          <a:prstGeom prst="rect">
            <a:avLst/>
          </a:prstGeom>
          <a:noFill/>
        </p:spPr>
        <p:txBody>
          <a:bodyPr wrap="square">
            <a:spAutoFit/>
          </a:bodyPr>
          <a:lstStyle/>
          <a:p>
            <a:pPr algn="r" rtl="1">
              <a:defRPr sz="3000" b="1">
                <a:latin typeface="Aptos"/>
              </a:defRPr>
            </a:pPr>
            <a:r>
              <a:rPr lang="ar-LB" dirty="0">
                <a:cs typeface="Arial"/>
              </a:rPr>
              <a:t>التحويل الآمن لمخلفات المسالخ ونفوق المزارع إلى أعلاف غنية بالبروتين</a:t>
            </a:r>
            <a:endParaRPr lang="ar-SA" dirty="0"/>
          </a:p>
        </p:txBody>
      </p:sp>
      <p:sp>
        <p:nvSpPr>
          <p:cNvPr id="7" name="TextBox 6">
            <a:extLst>
              <a:ext uri="{FF2B5EF4-FFF2-40B4-BE49-F238E27FC236}">
                <a16:creationId xmlns:a16="http://schemas.microsoft.com/office/drawing/2014/main" id="{F88A212F-4E94-A06B-6F59-E1A70F7CF74C}"/>
              </a:ext>
            </a:extLst>
          </p:cNvPr>
          <p:cNvSpPr txBox="1"/>
          <p:nvPr/>
        </p:nvSpPr>
        <p:spPr>
          <a:xfrm>
            <a:off x="504250" y="2568063"/>
            <a:ext cx="10686489" cy="2718693"/>
          </a:xfrm>
          <a:prstGeom prst="rect">
            <a:avLst/>
          </a:prstGeom>
          <a:noFill/>
        </p:spPr>
        <p:txBody>
          <a:bodyPr wrap="square">
            <a:spAutoFit/>
          </a:bodyPr>
          <a:lstStyle/>
          <a:p>
            <a:pPr marL="342900" indent="-342900" algn="just" rtl="1">
              <a:spcAft>
                <a:spcPts val="500"/>
              </a:spcAft>
              <a:buFont typeface="Arial" panose="020B0604020202020204" pitchFamily="34" charset="0"/>
              <a:buChar char="•"/>
              <a:defRPr sz="1900">
                <a:latin typeface="Aptos"/>
              </a:defRPr>
            </a:pPr>
            <a:r>
              <a:rPr lang="ar-SA" sz="2200" dirty="0">
                <a:latin typeface="Aptos"/>
                <a:cs typeface="Arial"/>
              </a:rPr>
              <a:t>ينبغي على الحكومات </a:t>
            </a:r>
            <a:r>
              <a:rPr lang="ar-LB" sz="2200" dirty="0">
                <a:latin typeface="Aptos"/>
                <a:cs typeface="Arial"/>
              </a:rPr>
              <a:t>إلزام الجهات المعنية بمعالجة مخلفات المسالخ وطيور الدواجن النافقة </a:t>
            </a:r>
            <a:r>
              <a:rPr lang="ar-SA" sz="2200" dirty="0">
                <a:latin typeface="Aptos"/>
                <a:cs typeface="Arial"/>
              </a:rPr>
              <a:t>في مصانع تحويل (Rendering) مخصّصة، عبر معالجة حرارية مثبتة الفعالية عند 120 درجة مئوية لمدة 4 ساعات.</a:t>
            </a:r>
            <a:r>
              <a:rPr lang="en-US" sz="2200" dirty="0">
                <a:latin typeface="Aptos"/>
                <a:cs typeface="Arial"/>
              </a:rPr>
              <a:t> </a:t>
            </a:r>
          </a:p>
          <a:p>
            <a:pPr algn="just" rtl="1">
              <a:spcAft>
                <a:spcPts val="500"/>
              </a:spcAft>
              <a:defRPr sz="1900">
                <a:latin typeface="Aptos"/>
              </a:defRPr>
            </a:pPr>
            <a:endParaRPr lang="en-US" sz="2200" dirty="0">
              <a:latin typeface="Aptos"/>
            </a:endParaRPr>
          </a:p>
          <a:p>
            <a:pPr marL="342900" indent="-342900" algn="just" rtl="1">
              <a:spcAft>
                <a:spcPts val="500"/>
              </a:spcAft>
              <a:buFont typeface="Arial" panose="020B0604020202020204" pitchFamily="34" charset="0"/>
              <a:buChar char="•"/>
              <a:defRPr sz="1900">
                <a:latin typeface="Aptos"/>
              </a:defRPr>
            </a:pPr>
            <a:r>
              <a:rPr lang="ar-LB" sz="2200" dirty="0">
                <a:latin typeface="Aptos"/>
                <a:cs typeface="Arial"/>
              </a:rPr>
              <a:t>كما يجب السماح بإدخال المنتج النهائي -</a:t>
            </a:r>
            <a:r>
              <a:rPr lang="en-US" sz="2200" dirty="0">
                <a:latin typeface="Aptos"/>
                <a:cs typeface="Arial"/>
              </a:rPr>
              <a:t> </a:t>
            </a:r>
            <a:r>
              <a:rPr lang="ar-LB" sz="2200" dirty="0">
                <a:latin typeface="Aptos"/>
                <a:cs typeface="Arial"/>
              </a:rPr>
              <a:t>وهو مسحوق آمن وغني بالبروتين</a:t>
            </a:r>
            <a:r>
              <a:rPr lang="en-US" sz="2200" dirty="0">
                <a:latin typeface="Aptos"/>
                <a:cs typeface="Arial"/>
              </a:rPr>
              <a:t> </a:t>
            </a:r>
            <a:r>
              <a:rPr lang="ar-LB" sz="2200" dirty="0">
                <a:latin typeface="Aptos"/>
                <a:cs typeface="Arial"/>
              </a:rPr>
              <a:t>- ضمن مكوّنات أعلاف الدواجن والأسماك، وذلك </a:t>
            </a:r>
            <a:r>
              <a:rPr lang="ar-SA" sz="2200" dirty="0">
                <a:latin typeface="Aptos"/>
                <a:cs typeface="Arial"/>
              </a:rPr>
              <a:t>شريطة الحصول</a:t>
            </a:r>
            <a:r>
              <a:rPr lang="ar-LB" sz="2200" dirty="0">
                <a:latin typeface="Aptos"/>
                <a:cs typeface="Arial"/>
              </a:rPr>
              <a:t> على الموافقات التنظيمية واستيفاء معايير السلامة الملائمة.</a:t>
            </a:r>
            <a:r>
              <a:rPr lang="en-US" sz="2200" dirty="0">
                <a:latin typeface="Aptos"/>
                <a:cs typeface="Arial"/>
              </a:rPr>
              <a:t>  </a:t>
            </a:r>
            <a:endParaRPr lang="ar-SA" sz="2200" dirty="0">
              <a:latin typeface="Aptos"/>
              <a:cs typeface="Arial"/>
            </a:endParaRPr>
          </a:p>
          <a:p>
            <a:pPr algn="just" rtl="1">
              <a:spcAft>
                <a:spcPts val="500"/>
              </a:spcAft>
              <a:defRPr sz="1900">
                <a:latin typeface="Aptos"/>
              </a:defRPr>
            </a:pPr>
            <a:endParaRPr lang="en-US" sz="2200" dirty="0">
              <a:latin typeface="Aptos"/>
            </a:endParaRPr>
          </a:p>
          <a:p>
            <a:pPr algn="just" rtl="1">
              <a:spcAft>
                <a:spcPts val="500"/>
              </a:spcAft>
              <a:defRPr sz="1900">
                <a:latin typeface="Aptos"/>
              </a:defRPr>
            </a:pPr>
            <a:endParaRPr sz="2200" dirty="0"/>
          </a:p>
        </p:txBody>
      </p:sp>
      <p:sp>
        <p:nvSpPr>
          <p:cNvPr id="4" name="TextBox 3">
            <a:extLst>
              <a:ext uri="{FF2B5EF4-FFF2-40B4-BE49-F238E27FC236}">
                <a16:creationId xmlns:a16="http://schemas.microsoft.com/office/drawing/2014/main" id="{26AF54E5-0A8A-B157-3F88-C12AAFE66E92}"/>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502833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509418"/>
            <a:ext cx="9605640" cy="553998"/>
          </a:xfrm>
          <a:prstGeom prst="rect">
            <a:avLst/>
          </a:prstGeom>
          <a:noFill/>
        </p:spPr>
        <p:txBody>
          <a:bodyPr wrap="square">
            <a:spAutoFit/>
          </a:bodyPr>
          <a:lstStyle/>
          <a:p>
            <a:pPr algn="r" rtl="1">
              <a:defRPr sz="3000" b="1">
                <a:latin typeface="Aptos"/>
              </a:defRPr>
            </a:pPr>
            <a:r>
              <a:rPr lang="ar-SA" dirty="0">
                <a:cs typeface="Arial"/>
              </a:rPr>
              <a:t>دروس </a:t>
            </a:r>
            <a:r>
              <a:rPr lang="ar-LB" dirty="0">
                <a:cs typeface="Arial"/>
              </a:rPr>
              <a:t>مستقاة من التجارب ال</a:t>
            </a:r>
            <a:r>
              <a:rPr lang="ar-SA" dirty="0">
                <a:cs typeface="Arial"/>
              </a:rPr>
              <a:t>دولية و</a:t>
            </a:r>
            <a:r>
              <a:rPr lang="ar-LB" dirty="0">
                <a:cs typeface="Arial"/>
              </a:rPr>
              <a:t>ال</a:t>
            </a:r>
            <a:r>
              <a:rPr lang="ar-SA" dirty="0">
                <a:cs typeface="Arial"/>
              </a:rPr>
              <a:t>صناعية</a:t>
            </a:r>
          </a:p>
        </p:txBody>
      </p:sp>
      <p:sp>
        <p:nvSpPr>
          <p:cNvPr id="3" name="TextBox 2"/>
          <p:cNvSpPr txBox="1"/>
          <p:nvPr/>
        </p:nvSpPr>
        <p:spPr>
          <a:xfrm>
            <a:off x="290739" y="1482634"/>
            <a:ext cx="10900000" cy="2167260"/>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SA" dirty="0"/>
              <a:t>منظمة الأغذية والزراعة (</a:t>
            </a:r>
            <a:r>
              <a:rPr lang="en-US" dirty="0"/>
              <a:t>FAO</a:t>
            </a:r>
            <a:r>
              <a:rPr lang="ar-SA" dirty="0"/>
              <a:t>): الأمن الحيوي الشامل، وتحليل المخاطر، وبناء القدرات، وتبادل المعلومات، والتعاون.</a:t>
            </a:r>
            <a:r>
              <a:rPr lang="ar-LB" dirty="0"/>
              <a:t> </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t>المنظمة العالمية لصحة الحيوان (OIE): معايير صحة الحيوان، والترصّد، والخدمات البيطرية، والتجارة الآمنة.</a:t>
            </a:r>
            <a:r>
              <a:rPr lang="ar-LB" dirty="0"/>
              <a:t> </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t>ينبغي </a:t>
            </a:r>
            <a:r>
              <a:rPr lang="ar-LB" dirty="0"/>
              <a:t>حظر</a:t>
            </a:r>
            <a:r>
              <a:rPr lang="ar-SA" dirty="0"/>
              <a:t> تربية الدواجن بالنظام الحرّ (الطليق) خارج الحظائر.</a:t>
            </a:r>
            <a:r>
              <a:rPr lang="ar-LB" dirty="0"/>
              <a:t> </a:t>
            </a:r>
            <a:endParaRPr lang="en-US" dirty="0"/>
          </a:p>
          <a:p>
            <a:pPr algn="r" rtl="1">
              <a:spcAft>
                <a:spcPts val="500"/>
              </a:spcAft>
              <a:defRPr sz="1900">
                <a:latin typeface="Aptos"/>
              </a:defRPr>
            </a:pPr>
            <a:endParaRPr dirty="0"/>
          </a:p>
        </p:txBody>
      </p:sp>
      <p:sp>
        <p:nvSpPr>
          <p:cNvPr id="5" name="TextBox 4"/>
          <p:cNvSpPr txBox="1"/>
          <p:nvPr/>
        </p:nvSpPr>
        <p:spPr>
          <a:xfrm>
            <a:off x="290428" y="3541637"/>
            <a:ext cx="10900000" cy="1390124"/>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SA" dirty="0">
                <a:cs typeface="Arial"/>
              </a:rPr>
              <a:t>تدابير </a:t>
            </a:r>
            <a:r>
              <a:rPr lang="ar-LB" dirty="0">
                <a:cs typeface="Arial"/>
              </a:rPr>
              <a:t>ال</a:t>
            </a:r>
            <a:r>
              <a:rPr lang="ar-SA" dirty="0">
                <a:cs typeface="Arial"/>
              </a:rPr>
              <a:t>أمن </a:t>
            </a:r>
            <a:r>
              <a:rPr lang="ar-LB" dirty="0">
                <a:cs typeface="Arial"/>
              </a:rPr>
              <a:t>ال</a:t>
            </a:r>
            <a:r>
              <a:rPr lang="ar-SA" dirty="0">
                <a:cs typeface="Arial"/>
              </a:rPr>
              <a:t>حيوي </a:t>
            </a:r>
            <a:r>
              <a:rPr lang="ar-LB" dirty="0">
                <a:cs typeface="Arial"/>
              </a:rPr>
              <a:t>الفعّالة والمطبّقة</a:t>
            </a:r>
            <a:r>
              <a:rPr lang="ar-SA" dirty="0">
                <a:cs typeface="Arial"/>
              </a:rPr>
              <a:t>:</a:t>
            </a:r>
          </a:p>
          <a:p>
            <a:pPr marL="914400" lvl="1" indent="-457200" algn="r" rtl="1">
              <a:spcAft>
                <a:spcPts val="500"/>
              </a:spcAft>
              <a:buAutoNum type="arabicParenR"/>
              <a:defRPr sz="1900">
                <a:latin typeface="Aptos"/>
              </a:defRPr>
            </a:pPr>
            <a:r>
              <a:rPr lang="ar-SA" dirty="0">
                <a:cs typeface="Arial"/>
              </a:rPr>
              <a:t>نيوزيلندا: دليل الأمن الحيوي الخاص بالقطاع متوافق مع المتطلبات التنظيمية.</a:t>
            </a:r>
            <a:r>
              <a:rPr lang="ar-LB" dirty="0">
                <a:cs typeface="Arial"/>
              </a:rPr>
              <a:t> </a:t>
            </a:r>
            <a:endParaRPr lang="ar-SA" dirty="0">
              <a:cs typeface="Arial"/>
            </a:endParaRPr>
          </a:p>
          <a:p>
            <a:pPr marL="914400" lvl="1" indent="-457200" algn="r" rtl="1">
              <a:spcAft>
                <a:spcPts val="500"/>
              </a:spcAft>
              <a:buFontTx/>
              <a:buAutoNum type="arabicParenR"/>
              <a:defRPr sz="1900">
                <a:latin typeface="Aptos"/>
              </a:defRPr>
            </a:pPr>
            <a:r>
              <a:rPr lang="ar-SA" dirty="0">
                <a:cs typeface="Arial"/>
              </a:rPr>
              <a:t>أستراليا: مدوّنة صناعة البيض تعتمد مبادئ تحليل المخاطر ونقاط التحكم الحرجة (HACCP) لمراقبة نقاط الأمن الحيوي الحرجة.</a:t>
            </a:r>
            <a:r>
              <a:rPr lang="ar-LB" dirty="0">
                <a:cs typeface="Arial"/>
              </a:rPr>
              <a:t> </a:t>
            </a:r>
          </a:p>
        </p:txBody>
      </p:sp>
      <p:sp>
        <p:nvSpPr>
          <p:cNvPr id="7" name="TextBox 6"/>
          <p:cNvSpPr txBox="1"/>
          <p:nvPr/>
        </p:nvSpPr>
        <p:spPr>
          <a:xfrm>
            <a:off x="0" y="5179345"/>
            <a:ext cx="12192000" cy="772006"/>
          </a:xfrm>
          <a:prstGeom prst="rect">
            <a:avLst/>
          </a:prstGeom>
          <a:noFill/>
        </p:spPr>
        <p:txBody>
          <a:bodyPr wrap="square">
            <a:spAutoFit/>
          </a:bodyPr>
          <a:lstStyle/>
          <a:p>
            <a:pPr algn="ctr" rtl="1">
              <a:spcAft>
                <a:spcPts val="500"/>
              </a:spcAft>
              <a:defRPr sz="1900">
                <a:latin typeface="Aptos"/>
              </a:defRPr>
            </a:pPr>
            <a:r>
              <a:rPr lang="ar-SA" sz="2000" b="1" dirty="0">
                <a:cs typeface="Arial"/>
              </a:rPr>
              <a:t>الدرس المستفاد:</a:t>
            </a:r>
            <a:endParaRPr lang="ar-SA" sz="2000" b="1" dirty="0"/>
          </a:p>
          <a:p>
            <a:pPr algn="ctr" rtl="1">
              <a:spcAft>
                <a:spcPts val="500"/>
              </a:spcAft>
              <a:defRPr sz="1900">
                <a:latin typeface="Aptos"/>
              </a:defRPr>
            </a:pPr>
            <a:r>
              <a:rPr lang="ar-SA" sz="2000" b="1" dirty="0">
                <a:cs typeface="Arial"/>
              </a:rPr>
              <a:t>الأمن الحيوي الفعّال </a:t>
            </a:r>
            <a:r>
              <a:rPr lang="ar-LB" sz="2000" b="1" dirty="0">
                <a:cs typeface="Arial"/>
              </a:rPr>
              <a:t>هو </a:t>
            </a:r>
            <a:r>
              <a:rPr lang="ar-SA" sz="2000" b="1" dirty="0">
                <a:cs typeface="Arial"/>
              </a:rPr>
              <a:t>منظومة متكاملة من المعايير والمسؤوليات وال</a:t>
            </a:r>
            <a:r>
              <a:rPr lang="ar-LB" sz="2000" b="1" dirty="0">
                <a:cs typeface="Arial"/>
              </a:rPr>
              <a:t>رصد</a:t>
            </a:r>
            <a:r>
              <a:rPr lang="ar-SA" sz="2000" b="1" dirty="0">
                <a:cs typeface="Arial"/>
              </a:rPr>
              <a:t> والتحقق.</a:t>
            </a:r>
            <a:r>
              <a:rPr lang="ar-LB" sz="2000" b="1" dirty="0">
                <a:cs typeface="Arial"/>
              </a:rPr>
              <a:t> </a:t>
            </a:r>
            <a:endParaRPr lang="ar-SA" sz="2000" b="1" dirty="0">
              <a:cs typeface="Arial"/>
            </a:endParaRPr>
          </a:p>
        </p:txBody>
      </p:sp>
      <p:sp>
        <p:nvSpPr>
          <p:cNvPr id="9" name="Slide Number Placeholder 8">
            <a:extLst>
              <a:ext uri="{FF2B5EF4-FFF2-40B4-BE49-F238E27FC236}">
                <a16:creationId xmlns:a16="http://schemas.microsoft.com/office/drawing/2014/main" id="{C8AD4F04-D9F6-828E-CD2B-FB27925246A0}"/>
              </a:ext>
            </a:extLst>
          </p:cNvPr>
          <p:cNvSpPr>
            <a:spLocks noGrp="1"/>
          </p:cNvSpPr>
          <p:nvPr>
            <p:ph type="sldNum" sz="quarter" idx="12"/>
          </p:nvPr>
        </p:nvSpPr>
        <p:spPr/>
        <p:txBody>
          <a:bodyPr/>
          <a:lstStyle/>
          <a:p>
            <a:fld id="{C1FF6DA9-008F-8B48-92A6-B652298478BF}" type="slidenum">
              <a:rPr lang="en-US" smtClean="0"/>
              <a:t>9</a:t>
            </a:fld>
            <a:endParaRPr lang="en-US"/>
          </a:p>
        </p:txBody>
      </p:sp>
      <p:sp>
        <p:nvSpPr>
          <p:cNvPr id="10" name="TextBox 9">
            <a:extLst>
              <a:ext uri="{FF2B5EF4-FFF2-40B4-BE49-F238E27FC236}">
                <a16:creationId xmlns:a16="http://schemas.microsoft.com/office/drawing/2014/main" id="{7D566858-2E99-7482-7CEF-EEDAC9040D57}"/>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DB896-376B-A542-9451-4604686EF8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CB25344-862B-96BD-8929-A085D7252117}"/>
              </a:ext>
            </a:extLst>
          </p:cNvPr>
          <p:cNvSpPr txBox="1"/>
          <p:nvPr/>
        </p:nvSpPr>
        <p:spPr>
          <a:xfrm>
            <a:off x="594360" y="509418"/>
            <a:ext cx="9605640" cy="553998"/>
          </a:xfrm>
          <a:prstGeom prst="rect">
            <a:avLst/>
          </a:prstGeom>
          <a:noFill/>
        </p:spPr>
        <p:txBody>
          <a:bodyPr wrap="square">
            <a:spAutoFit/>
          </a:bodyPr>
          <a:lstStyle/>
          <a:p>
            <a:pPr algn="r" rtl="1">
              <a:defRPr sz="3000" b="1">
                <a:latin typeface="Aptos"/>
              </a:defRPr>
            </a:pPr>
            <a:r>
              <a:rPr lang="ar-SA" dirty="0">
                <a:cs typeface="Arial"/>
              </a:rPr>
              <a:t>فوائد الإنفاذ الصارم لتدابير الأمن الحيوي</a:t>
            </a:r>
            <a:endParaRPr lang="ar-SA" dirty="0"/>
          </a:p>
        </p:txBody>
      </p:sp>
      <p:sp>
        <p:nvSpPr>
          <p:cNvPr id="3" name="TextBox 2">
            <a:extLst>
              <a:ext uri="{FF2B5EF4-FFF2-40B4-BE49-F238E27FC236}">
                <a16:creationId xmlns:a16="http://schemas.microsoft.com/office/drawing/2014/main" id="{04585527-C23E-68FD-A500-54071BFDB3C2}"/>
              </a:ext>
            </a:extLst>
          </p:cNvPr>
          <p:cNvSpPr txBox="1"/>
          <p:nvPr/>
        </p:nvSpPr>
        <p:spPr>
          <a:xfrm>
            <a:off x="666384" y="1889927"/>
            <a:ext cx="10524355" cy="3529171"/>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SA" dirty="0">
                <a:cs typeface="Arial"/>
              </a:rPr>
              <a:t>خفض كلفة إنتاج ال</a:t>
            </a:r>
            <a:r>
              <a:rPr lang="ar-LB" dirty="0">
                <a:cs typeface="Arial"/>
              </a:rPr>
              <a:t>صيصان</a:t>
            </a:r>
            <a:r>
              <a:rPr lang="ar-SA" dirty="0">
                <a:cs typeface="Arial"/>
              </a:rPr>
              <a:t> والبيض ولحوم الدواجن.</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توفير منتجات دواجن أكثر أماناً للمستهلك.</a:t>
            </a:r>
          </a:p>
          <a:p>
            <a:pPr algn="r" rtl="1">
              <a:spcAft>
                <a:spcPts val="500"/>
              </a:spcAft>
              <a:defRPr sz="1900">
                <a:latin typeface="Aptos"/>
              </a:defRPr>
            </a:pPr>
            <a:r>
              <a:rPr lang="en-US" sz="1900" dirty="0">
                <a:solidFill>
                  <a:srgbClr val="FF0000"/>
                </a:solidFill>
                <a:latin typeface="Aptos"/>
              </a:rPr>
              <a:t>	</a:t>
            </a: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الحدّ من الطفرات الفيروسية ومن الحاجة إلى لقاحات جديدة.</a:t>
            </a:r>
          </a:p>
          <a:p>
            <a:pPr algn="r" rtl="1">
              <a:spcAft>
                <a:spcPts val="500"/>
              </a:spcAft>
              <a:defRPr sz="1900">
                <a:latin typeface="Aptos"/>
              </a:defRPr>
            </a:pP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تقليل التعويضات التي </a:t>
            </a:r>
            <a:r>
              <a:rPr lang="ar-LB" dirty="0">
                <a:cs typeface="Arial"/>
              </a:rPr>
              <a:t>تخصّصها</a:t>
            </a:r>
            <a:r>
              <a:rPr lang="ar-SA" dirty="0">
                <a:cs typeface="Arial"/>
              </a:rPr>
              <a:t> بعض الدول </a:t>
            </a:r>
            <a:r>
              <a:rPr lang="ar-LB" dirty="0">
                <a:cs typeface="Arial"/>
              </a:rPr>
              <a:t>لتغطية</a:t>
            </a:r>
            <a:r>
              <a:rPr lang="ar-SA" dirty="0">
                <a:cs typeface="Arial"/>
              </a:rPr>
              <a:t> الخسائر الناجمة عن الأمراض المعدية.</a:t>
            </a:r>
          </a:p>
          <a:p>
            <a:pPr algn="r" rtl="1">
              <a:spcAft>
                <a:spcPts val="500"/>
              </a:spcAft>
              <a:defRPr sz="1900">
                <a:latin typeface="Aptos"/>
              </a:defRPr>
            </a:pPr>
            <a:r>
              <a:rPr lang="en-US" sz="1900" dirty="0">
                <a:solidFill>
                  <a:srgbClr val="FF0000"/>
                </a:solidFill>
                <a:latin typeface="Aptos"/>
              </a:rPr>
              <a:t>	</a:t>
            </a:r>
            <a:endParaRPr lang="en-US" dirty="0"/>
          </a:p>
          <a:p>
            <a:pPr marL="342900" indent="-342900" algn="r" rtl="1">
              <a:spcAft>
                <a:spcPts val="500"/>
              </a:spcAft>
              <a:buFont typeface="Arial" panose="020B0604020202020204" pitchFamily="34" charset="0"/>
              <a:buChar char="•"/>
              <a:defRPr sz="1900">
                <a:latin typeface="Aptos"/>
              </a:defRPr>
            </a:pPr>
            <a:r>
              <a:rPr lang="ar-SA" dirty="0">
                <a:cs typeface="Arial"/>
              </a:rPr>
              <a:t>تطبّق معظم شركات تربية الدواجن وعدد قليل من مزارع إنتاج الدواجن الخاصة</a:t>
            </a:r>
            <a:r>
              <a:rPr lang="ar-LB" dirty="0">
                <a:cs typeface="Arial"/>
              </a:rPr>
              <a:t>، </a:t>
            </a:r>
            <a:r>
              <a:rPr lang="ar-SA" dirty="0">
                <a:cs typeface="Arial"/>
              </a:rPr>
              <a:t>تدابير الأمن الحيوي، لكنها تظل عرضة للمخاطر بسبب المزارع التجارية الجديدة التي أُنشئت حديثاً بالقرب منها.</a:t>
            </a:r>
            <a:endParaRPr lang="ar-LB" dirty="0">
              <a:cs typeface="Arial"/>
            </a:endParaRPr>
          </a:p>
        </p:txBody>
      </p:sp>
      <p:sp>
        <p:nvSpPr>
          <p:cNvPr id="9" name="Slide Number Placeholder 8">
            <a:extLst>
              <a:ext uri="{FF2B5EF4-FFF2-40B4-BE49-F238E27FC236}">
                <a16:creationId xmlns:a16="http://schemas.microsoft.com/office/drawing/2014/main" id="{3C57FECD-D07D-E80D-281D-B19AF3B35B50}"/>
              </a:ext>
            </a:extLst>
          </p:cNvPr>
          <p:cNvSpPr>
            <a:spLocks noGrp="1"/>
          </p:cNvSpPr>
          <p:nvPr>
            <p:ph type="sldNum" sz="quarter" idx="12"/>
          </p:nvPr>
        </p:nvSpPr>
        <p:spPr/>
        <p:txBody>
          <a:bodyPr/>
          <a:lstStyle/>
          <a:p>
            <a:fld id="{C1FF6DA9-008F-8B48-92A6-B652298478BF}" type="slidenum">
              <a:rPr lang="en-US" smtClean="0"/>
              <a:t>10</a:t>
            </a:fld>
            <a:endParaRPr lang="en-US"/>
          </a:p>
        </p:txBody>
      </p:sp>
      <p:sp>
        <p:nvSpPr>
          <p:cNvPr id="6" name="TextBox 5">
            <a:extLst>
              <a:ext uri="{FF2B5EF4-FFF2-40B4-BE49-F238E27FC236}">
                <a16:creationId xmlns:a16="http://schemas.microsoft.com/office/drawing/2014/main" id="{3DE88525-B85A-A942-53BE-4BC8F0BA2F65}"/>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4167921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7EB67-F1D3-E21B-5BAF-C51EF64DA33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D706F3C-A3FB-3224-9A1F-7F9FC81FDD2C}"/>
              </a:ext>
            </a:extLst>
          </p:cNvPr>
          <p:cNvSpPr txBox="1"/>
          <p:nvPr/>
        </p:nvSpPr>
        <p:spPr>
          <a:xfrm>
            <a:off x="594360" y="320040"/>
            <a:ext cx="9605640" cy="1400000"/>
          </a:xfrm>
          <a:prstGeom prst="rect">
            <a:avLst/>
          </a:prstGeom>
          <a:noFill/>
        </p:spPr>
        <p:txBody>
          <a:bodyPr wrap="square">
            <a:spAutoFit/>
          </a:bodyPr>
          <a:lstStyle/>
          <a:p>
            <a:pPr algn="r" rtl="1">
              <a:defRPr sz="3000" b="1">
                <a:latin typeface="Aptos"/>
              </a:defRPr>
            </a:pPr>
            <a:r>
              <a:rPr lang="ar-SA" dirty="0">
                <a:cs typeface="Arial"/>
              </a:rPr>
              <a:t>كيف يمكن التعامل مع منشآت الدواجن القائمة غير المطابقة لتدابير الأمن الحيوي الموصى بها؟</a:t>
            </a:r>
          </a:p>
        </p:txBody>
      </p:sp>
      <p:sp>
        <p:nvSpPr>
          <p:cNvPr id="4" name="TextBox 3">
            <a:extLst>
              <a:ext uri="{FF2B5EF4-FFF2-40B4-BE49-F238E27FC236}">
                <a16:creationId xmlns:a16="http://schemas.microsoft.com/office/drawing/2014/main" id="{6530E3BC-67D8-F841-7AB1-BCB4618383A1}"/>
              </a:ext>
            </a:extLst>
          </p:cNvPr>
          <p:cNvSpPr txBox="1"/>
          <p:nvPr/>
        </p:nvSpPr>
        <p:spPr>
          <a:xfrm>
            <a:off x="685839" y="1969401"/>
            <a:ext cx="10504900" cy="3044423"/>
          </a:xfrm>
          <a:prstGeom prst="rect">
            <a:avLst/>
          </a:prstGeom>
          <a:noFill/>
        </p:spPr>
        <p:txBody>
          <a:bodyPr wrap="square">
            <a:spAutoFit/>
          </a:bodyPr>
          <a:lstStyle/>
          <a:p>
            <a:pPr algn="just" rtl="1">
              <a:spcAft>
                <a:spcPts val="500"/>
              </a:spcAft>
              <a:defRPr sz="1900">
                <a:latin typeface="Aptos"/>
              </a:defRPr>
            </a:pPr>
            <a:endParaRPr lang="en-US" dirty="0"/>
          </a:p>
          <a:p>
            <a:pPr marL="342900" indent="-342900" algn="just" rtl="1">
              <a:spcAft>
                <a:spcPts val="500"/>
              </a:spcAft>
              <a:buFont typeface="Arial" panose="020B0604020202020204" pitchFamily="34" charset="0"/>
              <a:buChar char="•"/>
              <a:defRPr sz="1900">
                <a:latin typeface="Aptos"/>
              </a:defRPr>
            </a:pPr>
            <a:r>
              <a:rPr lang="ar-SA" dirty="0">
                <a:cs typeface="Arial"/>
              </a:rPr>
              <a:t>ينبغي </a:t>
            </a:r>
            <a:r>
              <a:rPr lang="ar-LB" dirty="0">
                <a:cs typeface="Arial"/>
              </a:rPr>
              <a:t>على ا</a:t>
            </a:r>
            <a:r>
              <a:rPr lang="ar-SA" dirty="0">
                <a:cs typeface="Arial"/>
              </a:rPr>
              <a:t>لحكومات إلزام مزارع الدواجن المتقاربة جغرافيًا بالاندماج في منشأة واحدة تُدار بشكل سليم، بحيث ت</a:t>
            </a:r>
            <a:r>
              <a:rPr lang="ar-LB" dirty="0">
                <a:cs typeface="Arial"/>
              </a:rPr>
              <a:t>ُ</a:t>
            </a:r>
            <a:r>
              <a:rPr lang="ar-SA" dirty="0">
                <a:cs typeface="Arial"/>
              </a:rPr>
              <a:t>خص</a:t>
            </a:r>
            <a:r>
              <a:rPr lang="ar-LB" dirty="0">
                <a:cs typeface="Arial"/>
              </a:rPr>
              <a:t>َّ</a:t>
            </a:r>
            <a:r>
              <a:rPr lang="ar-SA" dirty="0">
                <a:cs typeface="Arial"/>
              </a:rPr>
              <a:t>ص لتربية نوع واحد من الدواجن وفئة عمرية واحدة في الوقت ذاته.</a:t>
            </a:r>
          </a:p>
          <a:p>
            <a:pPr algn="just" rtl="1">
              <a:spcAft>
                <a:spcPts val="500"/>
              </a:spcAft>
              <a:defRPr sz="1900">
                <a:latin typeface="Aptos"/>
              </a:defRPr>
            </a:pPr>
            <a:endParaRPr lang="en-US" sz="1900" dirty="0">
              <a:latin typeface="Aptos"/>
            </a:endParaRPr>
          </a:p>
          <a:p>
            <a:pPr marL="342900" indent="-342900" algn="just" rtl="1">
              <a:spcAft>
                <a:spcPts val="500"/>
              </a:spcAft>
              <a:buFont typeface="Arial" panose="020B0604020202020204" pitchFamily="34" charset="0"/>
              <a:buChar char="•"/>
              <a:defRPr sz="1900">
                <a:latin typeface="Aptos"/>
              </a:defRPr>
            </a:pPr>
            <a:r>
              <a:rPr lang="ar-SA" sz="1900" dirty="0">
                <a:latin typeface="Aptos"/>
                <a:cs typeface="Arial"/>
              </a:rPr>
              <a:t>ينبغي </a:t>
            </a:r>
            <a:r>
              <a:rPr lang="ar-LB" sz="1900" dirty="0">
                <a:latin typeface="Aptos"/>
                <a:cs typeface="Arial"/>
              </a:rPr>
              <a:t>على ا</a:t>
            </a:r>
            <a:r>
              <a:rPr lang="ar-SA" sz="1900" dirty="0">
                <a:latin typeface="Aptos"/>
                <a:cs typeface="Arial"/>
              </a:rPr>
              <a:t>لحكومات تحديد فترة انتقالية واضحة للمنشآت القائمة غير المطابقة، مع إلزامها بالامتثال لمعايير الأمن الحيوي المقررة </a:t>
            </a:r>
            <a:r>
              <a:rPr lang="ar-LB" sz="1900" dirty="0">
                <a:latin typeface="Aptos"/>
                <a:cs typeface="Arial"/>
              </a:rPr>
              <a:t>ضمن</a:t>
            </a:r>
            <a:r>
              <a:rPr lang="ar-SA" sz="1900" dirty="0">
                <a:latin typeface="Aptos"/>
                <a:cs typeface="Arial"/>
              </a:rPr>
              <a:t> إطار زمني محدد.</a:t>
            </a:r>
          </a:p>
          <a:p>
            <a:pPr marL="342900" indent="-342900" algn="just" rtl="1">
              <a:spcAft>
                <a:spcPts val="500"/>
              </a:spcAft>
              <a:buFont typeface="Arial" panose="020B0604020202020204" pitchFamily="34" charset="0"/>
              <a:buChar char="•"/>
              <a:defRPr sz="1900">
                <a:latin typeface="Aptos"/>
              </a:defRPr>
            </a:pPr>
            <a:endParaRPr lang="en-US" dirty="0"/>
          </a:p>
          <a:p>
            <a:pPr marL="342900" indent="-342900" algn="just" rtl="1">
              <a:spcAft>
                <a:spcPts val="500"/>
              </a:spcAft>
              <a:buFont typeface="Arial" panose="020B0604020202020204" pitchFamily="34" charset="0"/>
              <a:buChar char="•"/>
              <a:defRPr sz="1900">
                <a:latin typeface="Aptos"/>
              </a:defRPr>
            </a:pPr>
            <a:r>
              <a:rPr lang="ar-SA" dirty="0"/>
              <a:t>يتعي</a:t>
            </a:r>
            <a:r>
              <a:rPr lang="ar-LB" dirty="0"/>
              <a:t>ّ</a:t>
            </a:r>
            <a:r>
              <a:rPr lang="ar-SA" dirty="0"/>
              <a:t>ن على</a:t>
            </a:r>
            <a:r>
              <a:rPr lang="ar-SA" dirty="0">
                <a:cs typeface="Arial"/>
              </a:rPr>
              <a:t> الحكومات فرض إغلاق حظائر الدواجن المتهالكة/دون المستوى المطلوب وغير المؤمَّنة التي لا يمكن تحديثها لتلبية معايير الأمن الحيوي المطلوبة.</a:t>
            </a:r>
            <a:endParaRPr lang="ar-LB" dirty="0">
              <a:cs typeface="Arial"/>
            </a:endParaRPr>
          </a:p>
        </p:txBody>
      </p:sp>
      <p:sp>
        <p:nvSpPr>
          <p:cNvPr id="9" name="Slide Number Placeholder 8">
            <a:extLst>
              <a:ext uri="{FF2B5EF4-FFF2-40B4-BE49-F238E27FC236}">
                <a16:creationId xmlns:a16="http://schemas.microsoft.com/office/drawing/2014/main" id="{947E0D8A-3263-25A7-6351-E7201DB554A7}"/>
              </a:ext>
            </a:extLst>
          </p:cNvPr>
          <p:cNvSpPr>
            <a:spLocks noGrp="1"/>
          </p:cNvSpPr>
          <p:nvPr>
            <p:ph type="sldNum" sz="quarter" idx="12"/>
          </p:nvPr>
        </p:nvSpPr>
        <p:spPr/>
        <p:txBody>
          <a:bodyPr/>
          <a:lstStyle/>
          <a:p>
            <a:fld id="{C1FF6DA9-008F-8B48-92A6-B652298478BF}" type="slidenum">
              <a:rPr lang="en-US" smtClean="0"/>
              <a:t>11</a:t>
            </a:fld>
            <a:endParaRPr lang="en-US"/>
          </a:p>
        </p:txBody>
      </p:sp>
      <p:sp>
        <p:nvSpPr>
          <p:cNvPr id="6" name="TextBox 5">
            <a:extLst>
              <a:ext uri="{FF2B5EF4-FFF2-40B4-BE49-F238E27FC236}">
                <a16:creationId xmlns:a16="http://schemas.microsoft.com/office/drawing/2014/main" id="{4D06E271-914E-AA35-90CC-382AC9F5A5D1}"/>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3795103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6000" y="308892"/>
            <a:ext cx="10000000" cy="685800"/>
          </a:xfrm>
          <a:prstGeom prst="rect">
            <a:avLst/>
          </a:prstGeom>
          <a:noFill/>
        </p:spPr>
        <p:txBody>
          <a:bodyPr wrap="square">
            <a:spAutoFit/>
          </a:bodyPr>
          <a:lstStyle/>
          <a:p>
            <a:pPr algn="ctr" rtl="1">
              <a:defRPr sz="3000" b="1">
                <a:latin typeface="Aptos"/>
              </a:defRPr>
            </a:pPr>
            <a:r>
              <a:rPr lang="ar-SA" dirty="0">
                <a:cs typeface="Arial"/>
              </a:rPr>
              <a:t>الخلاصة</a:t>
            </a:r>
          </a:p>
        </p:txBody>
      </p:sp>
      <p:sp>
        <p:nvSpPr>
          <p:cNvPr id="3" name="TextBox 2"/>
          <p:cNvSpPr txBox="1"/>
          <p:nvPr/>
        </p:nvSpPr>
        <p:spPr>
          <a:xfrm>
            <a:off x="1096000" y="925418"/>
            <a:ext cx="10000000" cy="338554"/>
          </a:xfrm>
          <a:prstGeom prst="rect">
            <a:avLst/>
          </a:prstGeom>
          <a:noFill/>
        </p:spPr>
        <p:txBody>
          <a:bodyPr wrap="square">
            <a:spAutoFit/>
          </a:bodyPr>
          <a:lstStyle/>
          <a:p>
            <a:pPr algn="ctr" rtl="1">
              <a:defRPr sz="1400" b="0">
                <a:latin typeface="Aptos"/>
              </a:defRPr>
            </a:pPr>
            <a:r>
              <a:rPr lang="ar-SA" sz="1600" dirty="0">
                <a:cs typeface="Arial"/>
              </a:rPr>
              <a:t>الرسالة العملي</a:t>
            </a:r>
            <a:r>
              <a:rPr lang="ar-LB" sz="1600" dirty="0">
                <a:cs typeface="Arial"/>
              </a:rPr>
              <a:t>ّ</a:t>
            </a:r>
            <a:r>
              <a:rPr lang="ar-SA" sz="1600" dirty="0">
                <a:cs typeface="Arial"/>
              </a:rPr>
              <a:t>ة</a:t>
            </a:r>
          </a:p>
        </p:txBody>
      </p:sp>
      <p:sp>
        <p:nvSpPr>
          <p:cNvPr id="4" name="TextBox 3"/>
          <p:cNvSpPr txBox="1"/>
          <p:nvPr/>
        </p:nvSpPr>
        <p:spPr>
          <a:xfrm>
            <a:off x="1551443" y="1973427"/>
            <a:ext cx="9058634" cy="1246495"/>
          </a:xfrm>
          <a:prstGeom prst="rect">
            <a:avLst/>
          </a:prstGeom>
          <a:noFill/>
        </p:spPr>
        <p:txBody>
          <a:bodyPr wrap="square">
            <a:spAutoFit/>
          </a:bodyPr>
          <a:lstStyle/>
          <a:p>
            <a:pPr algn="ctr" rtl="1">
              <a:defRPr sz="2700" b="1">
                <a:latin typeface="Aptos"/>
              </a:defRPr>
            </a:pPr>
            <a:r>
              <a:rPr lang="ar-SA" sz="2500" dirty="0">
                <a:cs typeface="Arial"/>
              </a:rPr>
              <a:t>ينبغي التعامل مع الأمن الحيوي </a:t>
            </a:r>
            <a:endParaRPr lang="ar-LB" sz="2500" dirty="0">
              <a:cs typeface="Arial"/>
            </a:endParaRPr>
          </a:p>
          <a:p>
            <a:pPr algn="ctr" rtl="1">
              <a:defRPr sz="2700" b="1">
                <a:latin typeface="Aptos"/>
              </a:defRPr>
            </a:pPr>
            <a:r>
              <a:rPr lang="ar-SA" sz="2500" dirty="0">
                <a:cs typeface="Arial"/>
              </a:rPr>
              <a:t>باعتباره جزءاً من البنية التحتية الوطنية للصحة الحيوانية والصحة العامة</a:t>
            </a:r>
            <a:r>
              <a:rPr lang="ar-LB" sz="2500" dirty="0">
                <a:cs typeface="Arial"/>
              </a:rPr>
              <a:t> </a:t>
            </a:r>
            <a:r>
              <a:rPr lang="ar-SA" sz="2500" dirty="0">
                <a:cs typeface="Arial"/>
              </a:rPr>
              <a:t>—</a:t>
            </a:r>
            <a:endParaRPr lang="ar-SA" sz="2500" dirty="0"/>
          </a:p>
          <a:p>
            <a:pPr algn="ctr" rtl="1">
              <a:defRPr sz="2700" b="1">
                <a:latin typeface="Aptos"/>
              </a:defRPr>
            </a:pPr>
            <a:r>
              <a:rPr lang="ar-LB" sz="2500" dirty="0">
                <a:cs typeface="Arial"/>
              </a:rPr>
              <a:t>لا </a:t>
            </a:r>
            <a:r>
              <a:rPr lang="ar-SA" sz="2500" dirty="0">
                <a:cs typeface="Arial"/>
              </a:rPr>
              <a:t>مجرد ممارسة اختيارية في إدارة المزارع.</a:t>
            </a:r>
          </a:p>
        </p:txBody>
      </p:sp>
      <p:sp>
        <p:nvSpPr>
          <p:cNvPr id="5" name="TextBox 4"/>
          <p:cNvSpPr txBox="1"/>
          <p:nvPr/>
        </p:nvSpPr>
        <p:spPr>
          <a:xfrm>
            <a:off x="1163260" y="3929377"/>
            <a:ext cx="9835000" cy="1631216"/>
          </a:xfrm>
          <a:prstGeom prst="rect">
            <a:avLst/>
          </a:prstGeom>
          <a:noFill/>
        </p:spPr>
        <p:txBody>
          <a:bodyPr wrap="square">
            <a:spAutoFit/>
          </a:bodyPr>
          <a:lstStyle/>
          <a:p>
            <a:pPr algn="ctr" rtl="1">
              <a:defRPr sz="2000" b="0">
                <a:latin typeface="Aptos"/>
              </a:defRPr>
            </a:pPr>
            <a:r>
              <a:rPr lang="ar-SA" sz="2500" b="1" dirty="0">
                <a:cs typeface="Arial"/>
              </a:rPr>
              <a:t>على الحكومات أن تُشرّع تدابير الأمن الحيوي الأساسية و</a:t>
            </a:r>
            <a:r>
              <a:rPr lang="ar-LB" sz="2500" b="1" dirty="0">
                <a:cs typeface="Arial"/>
              </a:rPr>
              <a:t>إنفاذ</a:t>
            </a:r>
            <a:r>
              <a:rPr lang="ar-SA" sz="2500" b="1" dirty="0">
                <a:cs typeface="Arial"/>
              </a:rPr>
              <a:t>ها، </a:t>
            </a:r>
          </a:p>
          <a:p>
            <a:pPr algn="ctr" rtl="1">
              <a:defRPr sz="2000" b="0">
                <a:latin typeface="Aptos"/>
              </a:defRPr>
            </a:pPr>
            <a:r>
              <a:rPr lang="ar-SA" sz="2500" b="1" dirty="0">
                <a:cs typeface="Arial"/>
              </a:rPr>
              <a:t>مع دعم ذلك من خلال الرصد البيطري، والتطعيم عند الضرورة، </a:t>
            </a:r>
            <a:endParaRPr lang="ar-LB" sz="2500" b="1" dirty="0">
              <a:cs typeface="Arial"/>
            </a:endParaRPr>
          </a:p>
          <a:p>
            <a:pPr algn="ctr" rtl="1">
              <a:defRPr sz="2000" b="0">
                <a:latin typeface="Aptos"/>
              </a:defRPr>
            </a:pPr>
            <a:r>
              <a:rPr lang="ar-SA" sz="2500" b="1" dirty="0">
                <a:cs typeface="Arial"/>
              </a:rPr>
              <a:t>وضبط حركة الطيور، والتدريب، </a:t>
            </a:r>
            <a:endParaRPr lang="ar-LB" sz="2500" b="1" dirty="0">
              <a:cs typeface="Arial"/>
            </a:endParaRPr>
          </a:p>
          <a:p>
            <a:pPr algn="ctr" rtl="1">
              <a:defRPr sz="2000" b="0">
                <a:latin typeface="Aptos"/>
              </a:defRPr>
            </a:pPr>
            <a:r>
              <a:rPr lang="ar-SA" sz="2500" b="1" dirty="0">
                <a:cs typeface="Arial"/>
              </a:rPr>
              <a:t>وتعاون الأطراف المعنية، وتوفير تعويضات عادلة.</a:t>
            </a:r>
          </a:p>
        </p:txBody>
      </p:sp>
      <p:sp>
        <p:nvSpPr>
          <p:cNvPr id="8" name="Slide Number Placeholder 7">
            <a:extLst>
              <a:ext uri="{FF2B5EF4-FFF2-40B4-BE49-F238E27FC236}">
                <a16:creationId xmlns:a16="http://schemas.microsoft.com/office/drawing/2014/main" id="{5487DD93-582A-9308-3919-CCFF909A3B4C}"/>
              </a:ext>
            </a:extLst>
          </p:cNvPr>
          <p:cNvSpPr>
            <a:spLocks noGrp="1"/>
          </p:cNvSpPr>
          <p:nvPr>
            <p:ph type="sldNum" sz="quarter" idx="12"/>
          </p:nvPr>
        </p:nvSpPr>
        <p:spPr/>
        <p:txBody>
          <a:bodyPr/>
          <a:lstStyle/>
          <a:p>
            <a:fld id="{C1FF6DA9-008F-8B48-92A6-B652298478BF}" type="slidenum">
              <a:rPr lang="en-US" smtClean="0"/>
              <a:t>12</a:t>
            </a:fld>
            <a:endParaRPr lang="en-US"/>
          </a:p>
        </p:txBody>
      </p:sp>
      <p:sp>
        <p:nvSpPr>
          <p:cNvPr id="9" name="TextBox 8">
            <a:extLst>
              <a:ext uri="{FF2B5EF4-FFF2-40B4-BE49-F238E27FC236}">
                <a16:creationId xmlns:a16="http://schemas.microsoft.com/office/drawing/2014/main" id="{D4E27E23-3DA9-5593-60E3-2F113B9813E9}"/>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2AB0A-1BF3-A9CF-0100-F89AFBB225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ACEE29-BCE7-3A1A-B7AE-91DDE3852588}"/>
              </a:ext>
            </a:extLst>
          </p:cNvPr>
          <p:cNvSpPr txBox="1"/>
          <p:nvPr/>
        </p:nvSpPr>
        <p:spPr>
          <a:xfrm>
            <a:off x="594360" y="320040"/>
            <a:ext cx="9605640" cy="553998"/>
          </a:xfrm>
          <a:prstGeom prst="rect">
            <a:avLst/>
          </a:prstGeom>
          <a:noFill/>
        </p:spPr>
        <p:txBody>
          <a:bodyPr wrap="square">
            <a:spAutoFit/>
          </a:bodyPr>
          <a:lstStyle/>
          <a:p>
            <a:pPr algn="r" rtl="1">
              <a:defRPr sz="3000" b="1">
                <a:latin typeface="Aptos"/>
              </a:defRPr>
            </a:pPr>
            <a:r>
              <a:rPr lang="ar-LB" dirty="0">
                <a:cs typeface="Arial"/>
              </a:rPr>
              <a:t>ال</a:t>
            </a:r>
            <a:r>
              <a:rPr lang="ar-SA" dirty="0">
                <a:cs typeface="Arial"/>
              </a:rPr>
              <a:t>معضلات</a:t>
            </a:r>
            <a:endParaRPr lang="ar-SA" dirty="0"/>
          </a:p>
        </p:txBody>
      </p:sp>
      <p:sp>
        <p:nvSpPr>
          <p:cNvPr id="3" name="TextBox 2">
            <a:extLst>
              <a:ext uri="{FF2B5EF4-FFF2-40B4-BE49-F238E27FC236}">
                <a16:creationId xmlns:a16="http://schemas.microsoft.com/office/drawing/2014/main" id="{7835C70A-9448-A845-0227-7B8D9FD1F4D8}"/>
              </a:ext>
            </a:extLst>
          </p:cNvPr>
          <p:cNvSpPr txBox="1"/>
          <p:nvPr/>
        </p:nvSpPr>
        <p:spPr>
          <a:xfrm>
            <a:off x="712894" y="2386816"/>
            <a:ext cx="10477845" cy="707886"/>
          </a:xfrm>
          <a:prstGeom prst="rect">
            <a:avLst/>
          </a:prstGeom>
          <a:noFill/>
        </p:spPr>
        <p:txBody>
          <a:bodyPr wrap="square">
            <a:spAutoFit/>
          </a:bodyPr>
          <a:lstStyle/>
          <a:p>
            <a:pPr marL="342900" indent="-342900" algn="just" rtl="1">
              <a:spcAft>
                <a:spcPts val="500"/>
              </a:spcAft>
              <a:buFont typeface="Arial" panose="020B0604020202020204" pitchFamily="34" charset="0"/>
              <a:buChar char="•"/>
              <a:defRPr sz="1900">
                <a:latin typeface="Aptos"/>
              </a:defRPr>
            </a:pPr>
            <a:r>
              <a:rPr lang="ar-SA" sz="2000" b="1" dirty="0">
                <a:cs typeface="Arial"/>
              </a:rPr>
              <a:t>كيف يمكن لل</a:t>
            </a:r>
            <a:r>
              <a:rPr lang="ar-LB" sz="2000" b="1" dirty="0">
                <a:cs typeface="Arial"/>
              </a:rPr>
              <a:t>قطاع</a:t>
            </a:r>
            <a:r>
              <a:rPr lang="ar-SA" sz="2000" b="1" dirty="0">
                <a:cs typeface="Arial"/>
              </a:rPr>
              <a:t> معالجة الانتشار الواسع لأنظمة التربية متعددة الأعمار وعدم كفاية المسافات الفاصلة بين مزارع الدواجن؟</a:t>
            </a:r>
            <a:endParaRPr lang="ar-LB" sz="2000" b="1" dirty="0">
              <a:cs typeface="Arial"/>
            </a:endParaRPr>
          </a:p>
        </p:txBody>
      </p:sp>
      <p:sp>
        <p:nvSpPr>
          <p:cNvPr id="4" name="TextBox 3">
            <a:extLst>
              <a:ext uri="{FF2B5EF4-FFF2-40B4-BE49-F238E27FC236}">
                <a16:creationId xmlns:a16="http://schemas.microsoft.com/office/drawing/2014/main" id="{1A4FFBE8-7D7D-9963-F2DB-39A68635F4B6}"/>
              </a:ext>
            </a:extLst>
          </p:cNvPr>
          <p:cNvSpPr txBox="1"/>
          <p:nvPr/>
        </p:nvSpPr>
        <p:spPr>
          <a:xfrm>
            <a:off x="491326" y="3447395"/>
            <a:ext cx="10699413" cy="707886"/>
          </a:xfrm>
          <a:prstGeom prst="rect">
            <a:avLst/>
          </a:prstGeom>
          <a:noFill/>
        </p:spPr>
        <p:txBody>
          <a:bodyPr wrap="square">
            <a:spAutoFit/>
          </a:bodyPr>
          <a:lstStyle/>
          <a:p>
            <a:pPr marL="342900" indent="-342900" algn="r" rtl="1">
              <a:spcAft>
                <a:spcPts val="500"/>
              </a:spcAft>
              <a:buFont typeface="Arial" panose="020B0604020202020204" pitchFamily="34" charset="0"/>
              <a:buChar char="•"/>
              <a:defRPr sz="1900">
                <a:latin typeface="Aptos"/>
              </a:defRPr>
            </a:pPr>
            <a:r>
              <a:rPr lang="ar-SA" sz="2000" b="1" dirty="0">
                <a:cs typeface="Arial"/>
              </a:rPr>
              <a:t>كيف يمكن إدارة تضارب المصالح المحتمل بين السلطات البيطرية، والأطباء البيطريين في القطاع الخاص، ومصنعي اللقاحات، وشركات الأدوية، في ظل اعتماد تدابير أقوى للأمن الحيوي تؤدي إلى تقليل الاعتماد على اللقاحات والأدوية؟</a:t>
            </a:r>
          </a:p>
        </p:txBody>
      </p:sp>
      <p:sp>
        <p:nvSpPr>
          <p:cNvPr id="9" name="Slide Number Placeholder 8">
            <a:extLst>
              <a:ext uri="{FF2B5EF4-FFF2-40B4-BE49-F238E27FC236}">
                <a16:creationId xmlns:a16="http://schemas.microsoft.com/office/drawing/2014/main" id="{E030205C-DCDF-B5FF-C595-2D02EA4DECA0}"/>
              </a:ext>
            </a:extLst>
          </p:cNvPr>
          <p:cNvSpPr>
            <a:spLocks noGrp="1"/>
          </p:cNvSpPr>
          <p:nvPr>
            <p:ph type="sldNum" sz="quarter" idx="12"/>
          </p:nvPr>
        </p:nvSpPr>
        <p:spPr/>
        <p:txBody>
          <a:bodyPr/>
          <a:lstStyle/>
          <a:p>
            <a:fld id="{C1FF6DA9-008F-8B48-92A6-B652298478BF}" type="slidenum">
              <a:rPr lang="en-US" smtClean="0"/>
              <a:t>13</a:t>
            </a:fld>
            <a:endParaRPr lang="en-US"/>
          </a:p>
        </p:txBody>
      </p:sp>
      <p:sp>
        <p:nvSpPr>
          <p:cNvPr id="7" name="TextBox 6">
            <a:extLst>
              <a:ext uri="{FF2B5EF4-FFF2-40B4-BE49-F238E27FC236}">
                <a16:creationId xmlns:a16="http://schemas.microsoft.com/office/drawing/2014/main" id="{AA135783-DB73-5063-3C45-6DAE3D7CADCC}"/>
              </a:ext>
            </a:extLst>
          </p:cNvPr>
          <p:cNvSpPr txBox="1"/>
          <p:nvPr/>
        </p:nvSpPr>
        <p:spPr>
          <a:xfrm>
            <a:off x="594360" y="6446520"/>
            <a:ext cx="10972800" cy="228600"/>
          </a:xfrm>
          <a:prstGeom prst="rect">
            <a:avLst/>
          </a:prstGeom>
          <a:noFill/>
        </p:spPr>
        <p:txBody>
          <a:bodyPr wrap="square">
            <a:spAutoFit/>
          </a:bodyPr>
          <a:lstStyle/>
          <a:p>
            <a:pPr algn="ctr" rtl="1">
              <a:defRPr sz="900" b="0">
                <a:latin typeface="Aptos"/>
              </a:defRPr>
            </a:pPr>
            <a:r>
              <a:rPr lang="ar-SA" dirty="0">
                <a:cs typeface="Arial"/>
              </a:rPr>
              <a:t>موسى فريجي | القمة المتوسطية الثامنة للدواجن | 29 </a:t>
            </a:r>
            <a:r>
              <a:rPr lang="ar-LB" dirty="0">
                <a:cs typeface="Arial"/>
              </a:rPr>
              <a:t>أيلول</a:t>
            </a:r>
            <a:r>
              <a:rPr lang="ar-SA" dirty="0">
                <a:cs typeface="Arial"/>
              </a:rPr>
              <a:t> 2026</a:t>
            </a:r>
          </a:p>
        </p:txBody>
      </p:sp>
    </p:spTree>
    <p:extLst>
      <p:ext uri="{BB962C8B-B14F-4D97-AF65-F5344CB8AC3E}">
        <p14:creationId xmlns:p14="http://schemas.microsoft.com/office/powerpoint/2010/main" val="164166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29D3D-8FD0-7FC1-C7C1-DB7E1CAC9E3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30AF1FC9-C71F-0678-190C-FB6460F11ECE}"/>
              </a:ext>
            </a:extLst>
          </p:cNvPr>
          <p:cNvSpPr txBox="1"/>
          <p:nvPr/>
        </p:nvSpPr>
        <p:spPr>
          <a:xfrm>
            <a:off x="3596000" y="2560209"/>
            <a:ext cx="5000000" cy="707886"/>
          </a:xfrm>
          <a:prstGeom prst="rect">
            <a:avLst/>
          </a:prstGeom>
          <a:noFill/>
        </p:spPr>
        <p:txBody>
          <a:bodyPr wrap="square">
            <a:spAutoFit/>
          </a:bodyPr>
          <a:lstStyle/>
          <a:p>
            <a:pPr algn="ctr" rtl="1">
              <a:defRPr sz="2400" b="1">
                <a:latin typeface="Aptos"/>
              </a:defRPr>
            </a:pPr>
            <a:r>
              <a:rPr lang="ar-LB" sz="4000" dirty="0">
                <a:cs typeface="Arial"/>
              </a:rPr>
              <a:t>و</a:t>
            </a:r>
            <a:r>
              <a:rPr lang="ar-SA" sz="4000" dirty="0">
                <a:cs typeface="Arial"/>
              </a:rPr>
              <a:t>شكراً</a:t>
            </a:r>
          </a:p>
        </p:txBody>
      </p:sp>
      <p:sp>
        <p:nvSpPr>
          <p:cNvPr id="7" name="TextBox 6">
            <a:extLst>
              <a:ext uri="{FF2B5EF4-FFF2-40B4-BE49-F238E27FC236}">
                <a16:creationId xmlns:a16="http://schemas.microsoft.com/office/drawing/2014/main" id="{1D259602-4D2F-2896-1198-E03F88099FC5}"/>
              </a:ext>
            </a:extLst>
          </p:cNvPr>
          <p:cNvSpPr txBox="1"/>
          <p:nvPr/>
        </p:nvSpPr>
        <p:spPr>
          <a:xfrm>
            <a:off x="3596000" y="3475549"/>
            <a:ext cx="5000000" cy="400110"/>
          </a:xfrm>
          <a:prstGeom prst="rect">
            <a:avLst/>
          </a:prstGeom>
          <a:noFill/>
        </p:spPr>
        <p:txBody>
          <a:bodyPr wrap="square">
            <a:spAutoFit/>
          </a:bodyPr>
          <a:lstStyle/>
          <a:p>
            <a:pPr algn="ctr" rtl="1">
              <a:defRPr sz="1400" b="0">
                <a:latin typeface="Aptos"/>
              </a:defRPr>
            </a:pPr>
            <a:r>
              <a:rPr lang="ar-SA" sz="2000" dirty="0">
                <a:cs typeface="Arial"/>
              </a:rPr>
              <a:t>موسى فريجي</a:t>
            </a:r>
          </a:p>
        </p:txBody>
      </p:sp>
      <p:sp>
        <p:nvSpPr>
          <p:cNvPr id="8" name="Slide Number Placeholder 7">
            <a:extLst>
              <a:ext uri="{FF2B5EF4-FFF2-40B4-BE49-F238E27FC236}">
                <a16:creationId xmlns:a16="http://schemas.microsoft.com/office/drawing/2014/main" id="{E22BAB59-B478-7ACF-C4CE-E19087C20EEA}"/>
              </a:ext>
            </a:extLst>
          </p:cNvPr>
          <p:cNvSpPr>
            <a:spLocks noGrp="1"/>
          </p:cNvSpPr>
          <p:nvPr>
            <p:ph type="sldNum" sz="quarter" idx="12"/>
          </p:nvPr>
        </p:nvSpPr>
        <p:spPr/>
        <p:txBody>
          <a:bodyPr/>
          <a:lstStyle/>
          <a:p>
            <a:fld id="{C1FF6DA9-008F-8B48-92A6-B652298478BF}" type="slidenum">
              <a:rPr lang="en-US" smtClean="0"/>
              <a:t>14</a:t>
            </a:fld>
            <a:endParaRPr lang="en-US"/>
          </a:p>
        </p:txBody>
      </p:sp>
      <p:pic>
        <p:nvPicPr>
          <p:cNvPr id="10" name="Picture 9">
            <a:extLst>
              <a:ext uri="{FF2B5EF4-FFF2-40B4-BE49-F238E27FC236}">
                <a16:creationId xmlns:a16="http://schemas.microsoft.com/office/drawing/2014/main" id="{5E7B6D4E-D98E-D0D2-9A51-3DC609DF6403}"/>
              </a:ext>
            </a:extLst>
          </p:cNvPr>
          <p:cNvPicPr>
            <a:picLocks noChangeAspect="1"/>
          </p:cNvPicPr>
          <p:nvPr/>
        </p:nvPicPr>
        <p:blipFill>
          <a:blip r:embed="rId3"/>
          <a:stretch>
            <a:fillRect/>
          </a:stretch>
        </p:blipFill>
        <p:spPr>
          <a:xfrm>
            <a:off x="483056" y="155272"/>
            <a:ext cx="1036410" cy="1359526"/>
          </a:xfrm>
          <a:prstGeom prst="rect">
            <a:avLst/>
          </a:prstGeom>
        </p:spPr>
      </p:pic>
    </p:spTree>
    <p:extLst>
      <p:ext uri="{BB962C8B-B14F-4D97-AF65-F5344CB8AC3E}">
        <p14:creationId xmlns:p14="http://schemas.microsoft.com/office/powerpoint/2010/main" val="7763057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673</TotalTime>
  <Words>1171</Words>
  <Application>Microsoft Office PowerPoint</Application>
  <PresentationFormat>Widescreen</PresentationFormat>
  <Paragraphs>131</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Century Gothic</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Jihane Bou Abboud</dc:creator>
  <cp:keywords/>
  <dc:description>generated using python-pptx</dc:description>
  <cp:lastModifiedBy>Jihane Bou Abboud</cp:lastModifiedBy>
  <cp:revision>44</cp:revision>
  <cp:lastPrinted>2026-10-19T11:15:15Z</cp:lastPrinted>
  <dcterms:created xsi:type="dcterms:W3CDTF">2013-01-27T09:14:16Z</dcterms:created>
  <dcterms:modified xsi:type="dcterms:W3CDTF">2026-10-19T12:38:53Z</dcterms:modified>
  <cp:category/>
</cp:coreProperties>
</file>