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5" r:id="rId9"/>
    <p:sldId id="276" r:id="rId10"/>
    <p:sldId id="274" r:id="rId11"/>
    <p:sldId id="265" r:id="rId12"/>
    <p:sldId id="271" r:id="rId13"/>
    <p:sldId id="272" r:id="rId14"/>
    <p:sldId id="264" r:id="rId1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2429" tIns="46215" rIns="92429" bIns="462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2429" tIns="46215" rIns="92429" bIns="46215" rtlCol="0"/>
          <a:lstStyle>
            <a:lvl1pPr algn="r">
              <a:defRPr sz="1200"/>
            </a:lvl1pPr>
          </a:lstStyle>
          <a:p>
            <a:fld id="{C232FB99-552F-48F5-BC36-BA1635F7D25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9" tIns="46215" rIns="92429" bIns="462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2429" tIns="46215" rIns="92429" bIns="462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2429" tIns="46215" rIns="92429" bIns="462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2429" tIns="46215" rIns="92429" bIns="46215" rtlCol="0" anchor="b"/>
          <a:lstStyle>
            <a:lvl1pPr algn="r">
              <a:defRPr sz="1200"/>
            </a:lvl1pPr>
          </a:lstStyle>
          <a:p>
            <a:fld id="{7F1E980F-4832-41B2-AE1A-59259B9087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94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90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2C4E-9411-491F-B86C-E115BAE25A19}" type="datetime1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4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C8DB-4D72-4311-BB7D-0BC785427868}" type="datetime1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7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C82-6E63-4403-A9FF-F05EFBE79BBC}" type="datetime1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8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EBDA-4A23-4C07-AED4-B24778B3BB59}" type="datetime1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9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32E8-B195-4EEC-A3B2-D449327B65E8}" type="datetime1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17D-B74E-4FE8-95B8-03D1E7B33482}" type="datetime1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5FB4-A15A-4B2A-B5E4-DAE961A9665E}" type="datetime1">
              <a:rPr lang="en-US" smtClean="0"/>
              <a:pPr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FFB2-48A2-4ED9-B335-4A6450E08119}" type="datetime1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3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964-EFE6-4A53-A288-2722A8BF73BE}" type="datetime1">
              <a:rPr lang="en-US" smtClean="0"/>
              <a:pPr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4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4F73-F546-43B4-9505-8D10DF16195B}" type="datetime1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4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FEB0-D22C-4A48-87F3-A2DD661AD945}" type="datetime1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D85EA-2712-49AB-BFE0-D6B9A5DE9A94}" type="datetime1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1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Wadi Group\_wadi group\Musa F\Musa\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600200"/>
          </a:xfrm>
        </p:spPr>
        <p:txBody>
          <a:bodyPr>
            <a:noAutofit/>
          </a:bodyPr>
          <a:lstStyle/>
          <a:p>
            <a:pPr rtl="1"/>
            <a:r>
              <a:rPr lang="ar-LB" sz="32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الإستراتيجية الزراعية اللبنانية 2021-</a:t>
            </a:r>
            <a:r>
              <a:rPr lang="ar-LB" sz="3200" b="1" dirty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2025 </a:t>
            </a:r>
            <a:r>
              <a:rPr lang="ar-LB" sz="28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LB" sz="28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LB" sz="32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بالتعاون مع منظمة الأغذية والزراعة للأمم المتحدة</a:t>
            </a:r>
            <a:endParaRPr lang="en-US" sz="3200" dirty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90800"/>
            <a:ext cx="9144000" cy="1295400"/>
          </a:xfrm>
        </p:spPr>
        <p:txBody>
          <a:bodyPr>
            <a:normAutofit fontScale="92500" lnSpcReduction="20000"/>
          </a:bodyPr>
          <a:lstStyle/>
          <a:p>
            <a:r>
              <a:rPr lang="ar-LB" sz="3000" b="1" dirty="0" smtClean="0">
                <a:solidFill>
                  <a:schemeClr val="bg1">
                    <a:lumMod val="6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وزارة الزراعة </a:t>
            </a:r>
          </a:p>
          <a:p>
            <a:r>
              <a:rPr lang="ar-LB" sz="3000" b="1" dirty="0" smtClean="0">
                <a:solidFill>
                  <a:schemeClr val="bg1">
                    <a:lumMod val="6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قصر اليونيسكو</a:t>
            </a:r>
          </a:p>
          <a:p>
            <a:r>
              <a:rPr lang="ar-LB" sz="2400" b="1" dirty="0" smtClean="0">
                <a:solidFill>
                  <a:schemeClr val="bg1">
                    <a:lumMod val="6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10 حزيران 2020</a:t>
            </a:r>
            <a:endParaRPr lang="en-US" sz="2400" b="1" dirty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3434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2800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المهندس موسى فريجي</a:t>
            </a:r>
          </a:p>
          <a:p>
            <a:pPr algn="ctr" rtl="1"/>
            <a:r>
              <a:rPr lang="ar-LB" sz="2000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  ممثلاً:	نقابة المهندسين اللبنانيين</a:t>
            </a:r>
          </a:p>
          <a:p>
            <a:pPr algn="r" rtl="1"/>
            <a:r>
              <a:rPr lang="ar-LB" sz="2000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				    مجلس المندوبين للإتحاد العام للنقابات الزراعية</a:t>
            </a:r>
          </a:p>
          <a:p>
            <a:pPr algn="r" rtl="1"/>
            <a:r>
              <a:rPr lang="ar-LB" sz="2000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				    النقابة اللبنانية للدواجن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88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ضرورة تحفيز الإستثمار في الزراعة ووسائل التحفيز</a:t>
            </a:r>
            <a:endParaRPr lang="ar-LB" sz="40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63687"/>
            <a:ext cx="8534400" cy="4525963"/>
          </a:xfrm>
        </p:spPr>
        <p:txBody>
          <a:bodyPr>
            <a:noAutofit/>
          </a:bodyPr>
          <a:lstStyle/>
          <a:p>
            <a:pPr lvl="1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ظل الأزمة الإقتصادية والمالية المتنامية تعالت المطالبة بتحويل لبنان إلى بلد منتج.</a:t>
            </a:r>
          </a:p>
          <a:p>
            <a:pPr marL="457200" lvl="1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المنتجون المَوعودون هم مستثمرون توّاقون للإستثمار في لبنان لكن يلزمهم التحفيز.</a:t>
            </a:r>
          </a:p>
          <a:p>
            <a:pPr marL="457200" lvl="1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التحفيز المطلوب هو</a:t>
            </a:r>
            <a:r>
              <a:rPr lang="ar-LB" sz="24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marL="1314450" lvl="2" indent="-457200" algn="just" rtl="1">
              <a:buFont typeface="+mj-lt"/>
              <a:buAutoNum type="arabicPeriod"/>
            </a:pP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الحماية من المنتجات المستوردة المدعومة من منشأها وهذا هو الأهم.</a:t>
            </a:r>
          </a:p>
          <a:p>
            <a:pPr marL="1314450" lvl="2" indent="-457200" algn="just" rtl="1">
              <a:buFont typeface="+mj-lt"/>
              <a:buAutoNum type="arabicPeriod"/>
            </a:pP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قضاء عادل ومستقل.</a:t>
            </a:r>
          </a:p>
          <a:p>
            <a:pPr marL="1314450" lvl="2" indent="-457200" algn="just" rtl="1">
              <a:buFont typeface="+mj-lt"/>
              <a:buAutoNum type="arabicPeriod"/>
            </a:pP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أمن.</a:t>
            </a:r>
          </a:p>
          <a:p>
            <a:pPr marL="1314450" lvl="2" indent="-457200" algn="just" rtl="1">
              <a:buFont typeface="+mj-lt"/>
              <a:buAutoNum type="arabicPeriod"/>
            </a:pP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تسهيل الحصول على التراخيص.</a:t>
            </a:r>
            <a:endParaRPr lang="ar-LB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457200" lvl="1" indent="0" algn="just" rtl="1">
              <a:buNone/>
            </a:pPr>
            <a:endParaRPr lang="ar-LB" sz="26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95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rtl="1"/>
            <a:r>
              <a:rPr lang="ar-LB" sz="38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ضرورة تحفيز </a:t>
            </a:r>
            <a:r>
              <a:rPr lang="ar-LB" sz="38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الإستثمار </a:t>
            </a:r>
            <a:r>
              <a:rPr lang="ar-LB" sz="38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 الزراعة ووسائل </a:t>
            </a:r>
            <a:r>
              <a:rPr lang="ar-LB" sz="38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التحفيز </a:t>
            </a:r>
            <a:r>
              <a:rPr lang="ar-LB" sz="28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  <a:endParaRPr lang="ar-LB" sz="28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63687"/>
            <a:ext cx="8534400" cy="4525963"/>
          </a:xfrm>
        </p:spPr>
        <p:txBody>
          <a:bodyPr>
            <a:normAutofit/>
          </a:bodyPr>
          <a:lstStyle/>
          <a:p>
            <a:pPr lvl="2" indent="-342900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الحماية تعني الحماية الجمركية الفاعلة لكلّ منتَج يُنتَج أو يمكن إنتاجه في لبنان. الفاعلية تعني 50 </a:t>
            </a:r>
            <a:r>
              <a:rPr lang="ar-LB" sz="26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100% رسوم جمركية من أجل تحفيز المستثمرين للإستثمار.	</a:t>
            </a:r>
          </a:p>
          <a:p>
            <a:pPr marL="8001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indent="-342900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تفعيل الحماية الجمركية يتطلّب تجميد العمل بكل </a:t>
            </a:r>
            <a:r>
              <a:rPr lang="ar-LB" sz="26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</a:t>
            </a: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تفاقيات التبادل التجاري الحرّ مع المجموعات والدول دون إستثناء ولمدة لا تقل عن 15 سنة.</a:t>
            </a:r>
          </a:p>
          <a:p>
            <a:pPr marL="8001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indent="-342900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لجم التهريب من سوريا.</a:t>
            </a:r>
          </a:p>
          <a:p>
            <a:pPr marL="8001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indent="-342900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يمكن إعتماد ذات السياسة الحمائية لتفعيل القطاعات الصناعية.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6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مصادر تمويل الإستثمار</a:t>
            </a:r>
            <a:endParaRPr lang="ar-LB" sz="40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63687"/>
            <a:ext cx="8534400" cy="4525963"/>
          </a:xfrm>
        </p:spPr>
        <p:txBody>
          <a:bodyPr>
            <a:noAutofit/>
          </a:bodyPr>
          <a:lstStyle/>
          <a:p>
            <a:pPr marL="1257300" lvl="2" indent="-457200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بالرغم من الأزمة المالية استطاع المستوردون إستيراد الإحتياجات الأساسية وخاصة الغذائية حتى الآن واستخدموا العملة الصعبة اللازمة للإستيراد.</a:t>
            </a:r>
          </a:p>
          <a:p>
            <a:pPr marL="8001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1257300" lvl="2" indent="-457200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لدى تفعيل الحماية الجمركية سوف ينخفض حجم الإستيراد ويحلّ محلّه الإنتاج المَحلّي بصورة تدريجية.</a:t>
            </a:r>
          </a:p>
          <a:p>
            <a:pPr marL="8001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1257300" lvl="2" indent="-457200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بلغت قيمة المستوردات الغذائية والزراعية ما معدّله </a:t>
            </a: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3 </a:t>
            </a: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مليارات دولار سنوياً وهذه يمكن أن تحوّل إلى استثمار في الإنتاج المحلّي الزراعي.</a:t>
            </a:r>
          </a:p>
          <a:p>
            <a:pPr marL="8001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1257300" lvl="2" indent="-457200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هنالك مغتربون توّاقون للعودة بخبراتهم وأموالهم إلى لبنانٍ مستقرّ أمنيّاً. تقدّر مدخراتهم بأربعين مليار دولار يمكن أن يساهم جزء وفير منها للإستثمار في الزراعة والإنتاج الغذائي. </a:t>
            </a:r>
            <a:endParaRPr lang="ar-LB" sz="26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4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النتائج المرتقبة في هكذا سياسة</a:t>
            </a:r>
            <a:endParaRPr lang="ar-LB" sz="40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63687"/>
            <a:ext cx="8534400" cy="4525963"/>
          </a:xfrm>
        </p:spPr>
        <p:txBody>
          <a:bodyPr>
            <a:normAutofit/>
          </a:bodyPr>
          <a:lstStyle/>
          <a:p>
            <a:pPr marL="400050" lvl="1" indent="0" algn="just" rtl="1">
              <a:buNone/>
            </a:pPr>
            <a:endParaRPr lang="ar-LB" sz="26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indent="-342900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تحقيق الإستقرار الإقتصادي إلى حدٍ كبير.</a:t>
            </a:r>
          </a:p>
          <a:p>
            <a:pPr marL="800100" lvl="2" indent="0" algn="just" rtl="1">
              <a:buNone/>
            </a:pPr>
            <a:endParaRPr lang="ar-LB" sz="26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indent="-342900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تخفيض مستوى البطالة.</a:t>
            </a:r>
          </a:p>
          <a:p>
            <a:pPr marL="800100" lvl="2" indent="0" algn="just" rtl="1">
              <a:buNone/>
            </a:pPr>
            <a:endParaRPr lang="ar-LB" sz="26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indent="-342900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الإستفادة من الكفاءات اللبنانية للتطوير.</a:t>
            </a:r>
          </a:p>
          <a:p>
            <a:pPr marL="800100" lvl="2" indent="0" algn="just" rtl="1">
              <a:buNone/>
            </a:pPr>
            <a:endParaRPr lang="ar-LB" sz="26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indent="-342900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تحسين النوعية وتخفيف الكلفة توطئةً للولوج في التصدير.</a:t>
            </a:r>
          </a:p>
          <a:p>
            <a:pPr marL="800100" lvl="2" indent="0" algn="just" rtl="1">
              <a:buNone/>
            </a:pPr>
            <a:endParaRPr lang="ar-LB" sz="26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Wadi Group\_wadi group\Musa F\Musa\B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>
                <a:solidFill>
                  <a:schemeClr val="bg1"/>
                </a:solidFill>
              </a:rPr>
              <a:pPr/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209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6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plified Arabic" pitchFamily="18" charset="-78"/>
                <a:ea typeface="+mj-ea"/>
                <a:cs typeface="Simplified Arabic" pitchFamily="18" charset="-78"/>
              </a:rPr>
              <a:t>وشكراً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implified Arabic" pitchFamily="18" charset="-78"/>
              <a:ea typeface="+mj-ea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968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25562"/>
          </a:xfrm>
        </p:spPr>
        <p:txBody>
          <a:bodyPr>
            <a:normAutofit/>
          </a:bodyPr>
          <a:lstStyle/>
          <a:p>
            <a:pPr rtl="1"/>
            <a:r>
              <a:rPr lang="ar-LB" sz="40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المحتوى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Autofit/>
          </a:bodyPr>
          <a:lstStyle/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أسباب </a:t>
            </a: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تراجع الزراعة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منذ عام 1992.</a:t>
            </a:r>
          </a:p>
          <a:p>
            <a:pPr marL="0" indent="0" algn="just" rtl="1">
              <a:buNone/>
            </a:pPr>
            <a:endParaRPr lang="ar-LB" sz="8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العجز التجاري الدائم.</a:t>
            </a:r>
          </a:p>
          <a:p>
            <a:pPr marL="0" indent="0" algn="just" rtl="1">
              <a:buNone/>
            </a:pPr>
            <a:r>
              <a:rPr lang="ar-LB" sz="8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البطالة المتزايدة.</a:t>
            </a:r>
          </a:p>
          <a:p>
            <a:pPr marL="0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الوضع المالي المأزوم والإنخفاض الحاد لقيمة الليرة اللبنانية أمام الدولار.</a:t>
            </a:r>
          </a:p>
          <a:p>
            <a:pPr marL="0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تفاصيل إستيراد المنتجات الزراعية والغذائية وإمكانية إحلال إنتاج لبناني محلّها.</a:t>
            </a:r>
          </a:p>
          <a:p>
            <a:pPr marL="0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ضرورة تحفيز الإستثمار في الزراعة ووسائل التحفيز.</a:t>
            </a:r>
          </a:p>
          <a:p>
            <a:pPr marL="0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مصادر تمويل الإستثمار.</a:t>
            </a:r>
          </a:p>
          <a:p>
            <a:pPr marL="0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النتائج المرتقبة في هكذا سياسة.</a:t>
            </a:r>
          </a:p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just" rtl="1">
              <a:buNone/>
            </a:pP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4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40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أسباب تراجع الزراعة </a:t>
            </a:r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منذ عام </a:t>
            </a:r>
            <a:r>
              <a:rPr lang="ar-LB" sz="40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1992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63687"/>
            <a:ext cx="8534400" cy="4525963"/>
          </a:xfrm>
        </p:spPr>
        <p:txBody>
          <a:bodyPr>
            <a:noAutofit/>
          </a:bodyPr>
          <a:lstStyle/>
          <a:p>
            <a:pPr lvl="2" algn="just" rtl="1">
              <a:buFont typeface="Wingdings" pitchFamily="2" charset="2"/>
              <a:buChar char="§"/>
            </a:pPr>
            <a:r>
              <a:rPr lang="ar-LB" sz="26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</a:t>
            </a: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عتماد سياسة خاطئة مبنيّة على كلفة الإنتاج المرتفعة في لبنان وحصر الإستثمار في السياحة والخدمات.</a:t>
            </a:r>
          </a:p>
          <a:p>
            <a:pPr marL="9144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توقيع إتفاقيات التبادل التجاري الحرّ مع:</a:t>
            </a:r>
          </a:p>
          <a:p>
            <a:pPr lvl="3" algn="just" rtl="1"/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المجموعة الأوروبية.</a:t>
            </a:r>
          </a:p>
          <a:p>
            <a:pPr lvl="3" algn="just" rtl="1"/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مجموعة الدول اليورو متوسطية.</a:t>
            </a:r>
          </a:p>
          <a:p>
            <a:pPr lvl="3" algn="just" rtl="1"/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مجموعة الدول العربية وإتفاقية المنطقة العربية الحرة.</a:t>
            </a:r>
          </a:p>
          <a:p>
            <a:pPr lvl="3" algn="just" rtl="1"/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إتفاقيات ثنائية مع سوريا ومصر والكويت. </a:t>
            </a:r>
          </a:p>
          <a:p>
            <a:pPr marL="1371600" lvl="3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itchFamily="2" charset="2"/>
              <a:buChar char="§"/>
            </a:pPr>
            <a:r>
              <a:rPr lang="ar-LB" sz="26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</a:t>
            </a: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صدار قانون حماية الإنتاج الوطني والذي يحمي المستورِد.</a:t>
            </a:r>
          </a:p>
          <a:p>
            <a:pPr marL="9144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itchFamily="2" charset="2"/>
              <a:buChar char="§"/>
            </a:pPr>
            <a:r>
              <a:rPr lang="ar-LB" sz="26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</a:t>
            </a: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صدار </a:t>
            </a:r>
            <a:r>
              <a:rPr lang="ar-LB" sz="26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قانون حماية </a:t>
            </a: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المستهلك والذي </a:t>
            </a:r>
            <a:r>
              <a:rPr lang="ar-LB" sz="26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يحمي </a:t>
            </a: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المستورِد</a:t>
            </a:r>
            <a:r>
              <a:rPr lang="ar-LB" sz="26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lvl="2" algn="just" rtl="1">
              <a:buFont typeface="Wingdings" pitchFamily="2" charset="2"/>
              <a:buChar char="§"/>
            </a:pPr>
            <a:endParaRPr lang="ar-LB" sz="26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914400" lvl="2" indent="0" algn="just" rtl="1">
              <a:buNone/>
            </a:pPr>
            <a:endParaRPr lang="ar-LB" sz="26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914400" lvl="2" indent="0" algn="just" rtl="1">
              <a:buNone/>
            </a:pPr>
            <a:endParaRPr lang="en-US" sz="26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457200" lvl="1" indent="0" algn="just" rtl="1">
              <a:buNone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98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40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أسباب تراجع الزراعة </a:t>
            </a:r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منذ عام 1992</a:t>
            </a:r>
            <a:r>
              <a:rPr lang="ar-LB" sz="28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  <a:endParaRPr lang="ar-LB" sz="28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686800" cy="4794250"/>
          </a:xfrm>
        </p:spPr>
        <p:txBody>
          <a:bodyPr>
            <a:noAutofit/>
          </a:bodyPr>
          <a:lstStyle/>
          <a:p>
            <a:pPr lvl="2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مفاوضة منظمة التجارة العالمية 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WTO</a:t>
            </a: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والإنصياع لشروطها بتخفيض معدّل الرسوم الجمركية الى ما دون الـ 5% وما زلنا عضواً مراقِباً وليس عضواً دائماً بسبب معارضة الولايات المتحدة الأميركية.</a:t>
            </a:r>
          </a:p>
          <a:p>
            <a:pPr marL="914400" lvl="2" indent="0" algn="just" rtl="1">
              <a:buNone/>
            </a:pPr>
            <a:endParaRPr lang="ar-LB" sz="26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المنتجات الزراعية المستورَدة مدعومٌ إنتاجها من بلدان منشأها وبالتالي فقيمتها لا تمثل كلفتها الحقيقية وبالتالي يصعب على المُزارع اللبناني منافستها.</a:t>
            </a:r>
          </a:p>
          <a:p>
            <a:pPr marL="914400" lvl="2" indent="0" algn="just" rtl="1">
              <a:buNone/>
            </a:pPr>
            <a:endParaRPr lang="ar-LB" sz="26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تهريب المنتجات الزراعية من سوريا.</a:t>
            </a:r>
            <a:endParaRPr lang="ar-LB" sz="26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56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العجز التجاري الدائم</a:t>
            </a:r>
            <a:endParaRPr lang="ar-LB" sz="40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433801"/>
              </p:ext>
            </p:extLst>
          </p:nvPr>
        </p:nvGraphicFramePr>
        <p:xfrm>
          <a:off x="457200" y="1828800"/>
          <a:ext cx="8229599" cy="3657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3678"/>
                <a:gridCol w="713678"/>
                <a:gridCol w="713678"/>
                <a:gridCol w="713678"/>
                <a:gridCol w="713678"/>
                <a:gridCol w="713678"/>
                <a:gridCol w="713678"/>
                <a:gridCol w="713678"/>
                <a:gridCol w="713678"/>
                <a:gridCol w="1806497"/>
              </a:tblGrid>
              <a:tr h="620919">
                <a:tc gridSpan="10">
                  <a:txBody>
                    <a:bodyPr/>
                    <a:lstStyle/>
                    <a:p>
                      <a:pPr algn="ctr" rtl="1" fontAlgn="ctr"/>
                      <a:r>
                        <a:rPr lang="ar-LB" sz="1800" b="1" u="none" strike="noStrike" dirty="0">
                          <a:effectLst/>
                        </a:rPr>
                        <a:t>جدول قيمة المستوردات والصادرات لآخر 9 سنوات </a:t>
                      </a:r>
                      <a:r>
                        <a:rPr lang="ar-LB" sz="1800" b="1" u="none" strike="noStrike" dirty="0" smtClean="0">
                          <a:effectLst/>
                        </a:rPr>
                        <a:t>(مليون $)</a:t>
                      </a:r>
                      <a:endParaRPr lang="ar-LB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smtClean="0">
                          <a:effectLst/>
                        </a:rPr>
                        <a:t>2019</a:t>
                      </a:r>
                      <a:endParaRPr lang="en-US" sz="1800" b="1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2018</a:t>
                      </a:r>
                      <a:endParaRPr lang="en-US" sz="1800" b="1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2017</a:t>
                      </a:r>
                      <a:endParaRPr lang="en-US" sz="1800" b="1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2016</a:t>
                      </a:r>
                      <a:endParaRPr lang="en-US" sz="1800" b="1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2015</a:t>
                      </a:r>
                      <a:endParaRPr lang="en-US" sz="1800" b="1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2014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2013</a:t>
                      </a:r>
                      <a:endParaRPr lang="en-US" sz="1800" b="1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2012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2011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</a:tr>
              <a:tr h="566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19,641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20,396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19,911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19,368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18,965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22,081 </a:t>
                      </a:r>
                      <a:endParaRPr lang="en-US" sz="1800" b="0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22,815 </a:t>
                      </a:r>
                      <a:endParaRPr lang="en-US" sz="1800" b="0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22,702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20,868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800" b="1" u="none" strike="noStrike" dirty="0" smtClean="0">
                          <a:effectLst/>
                        </a:rPr>
                        <a:t>قيمة الإستيراد</a:t>
                      </a:r>
                      <a:endParaRPr lang="ar-LB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</a:tr>
              <a:tr h="566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4,831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3,831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4,025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3,929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3,981 </a:t>
                      </a:r>
                      <a:endParaRPr lang="en-US" sz="1800" b="0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4,549 </a:t>
                      </a:r>
                      <a:endParaRPr lang="en-US" sz="1800" b="0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5,170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5,618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5,667 </a:t>
                      </a:r>
                      <a:endParaRPr lang="en-US" sz="1800" b="0" i="0" u="none" strike="noStrike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800" b="1" u="none" strike="noStrike" dirty="0" smtClean="0">
                          <a:effectLst/>
                        </a:rPr>
                        <a:t>قيمة التصدير</a:t>
                      </a:r>
                      <a:endParaRPr lang="ar-LB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</a:tr>
              <a:tr h="669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25%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19%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20%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20%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21%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21%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23%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25%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27%</a:t>
                      </a:r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800" b="1" u="none" strike="noStrike" dirty="0" smtClean="0">
                          <a:effectLst/>
                        </a:rPr>
                        <a:t>نسبة</a:t>
                      </a:r>
                      <a:r>
                        <a:rPr lang="ar-LB" sz="1800" b="1" u="none" strike="noStrike" baseline="0" dirty="0" smtClean="0">
                          <a:effectLst/>
                        </a:rPr>
                        <a:t> </a:t>
                      </a:r>
                      <a:r>
                        <a:rPr lang="ar-LB" sz="1800" b="1" u="none" strike="noStrike" dirty="0" smtClean="0">
                          <a:effectLst/>
                        </a:rPr>
                        <a:t>التصدير مقابل الإستيراد</a:t>
                      </a:r>
                      <a:endParaRPr lang="ar-LB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</a:tr>
              <a:tr h="669140">
                <a:tc gridSpan="9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</a:rPr>
                        <a:t>2</a:t>
                      </a:r>
                      <a:r>
                        <a:rPr lang="ar-LB" sz="1800" b="1" u="none" strike="noStrike" dirty="0" smtClean="0">
                          <a:effectLst/>
                        </a:rPr>
                        <a:t>2</a:t>
                      </a:r>
                      <a:r>
                        <a:rPr lang="en-US" sz="1800" b="1" u="none" strike="noStrike" dirty="0" smtClean="0">
                          <a:effectLst/>
                        </a:rPr>
                        <a:t>%</a:t>
                      </a:r>
                      <a:endParaRPr lang="en-US" sz="1800" b="1" i="0" u="none" strike="noStrike" dirty="0" smtClean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800" b="1" u="none" strike="noStrike" dirty="0" smtClean="0">
                          <a:effectLst/>
                        </a:rPr>
                        <a:t>معدل التصدير مقابل الإستيراد</a:t>
                      </a:r>
                      <a:endParaRPr lang="ar-LB" sz="1800" b="1" i="0" u="none" strike="noStrike" dirty="0" smtClean="0">
                        <a:solidFill>
                          <a:srgbClr val="1F497D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352800" y="4953000"/>
            <a:ext cx="6096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1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البطالة المتزايدة</a:t>
            </a:r>
            <a:endParaRPr lang="ar-LB" sz="40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50505"/>
            <a:ext cx="8534400" cy="4953000"/>
          </a:xfrm>
        </p:spPr>
        <p:txBody>
          <a:bodyPr>
            <a:noAutofit/>
          </a:bodyPr>
          <a:lstStyle/>
          <a:p>
            <a:pPr lvl="2" algn="just" rtl="1">
              <a:buFont typeface="Wingdings" pitchFamily="2" charset="2"/>
              <a:buChar char="§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تزايدت البطالة من 20% في عام 2016 إلى 50% في عام 2020.</a:t>
            </a:r>
          </a:p>
          <a:p>
            <a:pPr marL="9144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itchFamily="2" charset="2"/>
              <a:buChar char="§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يُقدّر عدد متخرّجي الجامعات بـ 35 ألف متخرّج سنوياً.</a:t>
            </a:r>
          </a:p>
          <a:p>
            <a:pPr marL="9144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itchFamily="2" charset="2"/>
              <a:buChar char="§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يستوعب لبنان منهم فقط 10 آلاف متخرّج.</a:t>
            </a:r>
          </a:p>
          <a:p>
            <a:pPr marL="9144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itchFamily="2" charset="2"/>
              <a:buChar char="§"/>
            </a:pP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تمّ هجرة 25 ألف متخرّج سنوياً كلفة تنشئتهم وتعليمهم 12,5 مليار دولار.</a:t>
            </a:r>
          </a:p>
          <a:p>
            <a:pPr marL="9144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itchFamily="2" charset="2"/>
              <a:buChar char="§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تراوح تحويل الخرّيجين المهاجرين الى ذويهم بين 6 و 8 مليار دولار سنوياً.</a:t>
            </a:r>
          </a:p>
          <a:p>
            <a:pPr marL="9144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itchFamily="2" charset="2"/>
              <a:buChar char="§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تكون خسارة لبنان من هجرة الكفاءات 5,5 مليار دولار سنوياً، هذا عدا عن قيمة انتاجيّتهم فيما لو وجدوا عملاً في لبنان.</a:t>
            </a:r>
          </a:p>
          <a:p>
            <a:pPr marL="914400" lvl="2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2" algn="just" rtl="1">
              <a:buFont typeface="Wingdings" pitchFamily="2" charset="2"/>
              <a:buChar char="§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فرص العمل في دول الخليج وأفريقيا تتضاءل سنةً بعد سنة.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8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الوضع المالي المأزوم</a:t>
            </a:r>
            <a:endParaRPr lang="ar-LB" sz="40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63687"/>
            <a:ext cx="8534400" cy="4525963"/>
          </a:xfrm>
        </p:spPr>
        <p:txBody>
          <a:bodyPr>
            <a:noAutofit/>
          </a:bodyPr>
          <a:lstStyle/>
          <a:p>
            <a:pPr lvl="1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عاش لبنان فترة ذهبية بتحديد سعر صرف الدولار لخمس وعشرين سنة المنصرمة وذلك بإعتماد الـ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Ponzi Scheme </a:t>
            </a: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marL="457200" lvl="1" indent="0" algn="just" rtl="1">
              <a:buNone/>
            </a:pPr>
            <a:endParaRPr lang="en-US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تبخّرت أموال المودعين على مصاريف الحكومات المتعاقبة منذ عام 1992 وما رافقها من محاصصة وهدر وفساد.</a:t>
            </a:r>
          </a:p>
          <a:p>
            <a:pPr marL="457200" lvl="1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إنخفضت قيمة الليرة اللبنانية أمام الدولار في فترة ستة أشهر من 1507,5 ل.ل. إلى 4,200 ل.ل. للدولار أي بتراجعٍ قارب الأضعاف الثلاثة دون أي أفقٍ واضحة لِلَجمه.</a:t>
            </a:r>
          </a:p>
          <a:p>
            <a:pPr marL="457200" lvl="1" indent="0" algn="just" rtl="1">
              <a:buNone/>
            </a:pPr>
            <a:endParaRPr lang="ar-LB" sz="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تراجعَ الإستيراد نوعاً ما وخاصةً في الكماليات والسيارات، لكن استمر إستيراد الحاجيات ولم يتراجع استيراد المواد </a:t>
            </a:r>
            <a:r>
              <a:rPr lang="ar-LB" sz="26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الغذائية </a:t>
            </a:r>
            <a:r>
              <a:rPr lang="ar-LB" sz="26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إلاّ قليلاً.</a:t>
            </a:r>
          </a:p>
          <a:p>
            <a:pPr marL="457200" lvl="1" indent="0" algn="just" rtl="1">
              <a:buNone/>
            </a:pPr>
            <a:endParaRPr lang="ar-LB" sz="26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457200" lvl="1" indent="0" algn="just" rtl="1">
              <a:buNone/>
            </a:pPr>
            <a:endParaRPr lang="ar-LB" sz="26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28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تفاصيل إستيراد المنتجات الزراعية والغذائية وإمكانية إحلال إنتاج لبناني </a:t>
            </a:r>
            <a:r>
              <a:rPr lang="ar-LB" sz="28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محلّها</a:t>
            </a:r>
            <a:endParaRPr lang="ar-LB" sz="28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154178"/>
              </p:ext>
            </p:extLst>
          </p:nvPr>
        </p:nvGraphicFramePr>
        <p:xfrm>
          <a:off x="228601" y="1143006"/>
          <a:ext cx="8762998" cy="5016686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269193"/>
                <a:gridCol w="3074483"/>
                <a:gridCol w="510054"/>
                <a:gridCol w="510054"/>
                <a:gridCol w="510054"/>
                <a:gridCol w="510054"/>
                <a:gridCol w="510054"/>
                <a:gridCol w="510054"/>
                <a:gridCol w="510054"/>
                <a:gridCol w="510054"/>
                <a:gridCol w="510054"/>
                <a:gridCol w="828836"/>
              </a:tblGrid>
              <a:tr h="216659">
                <a:tc gridSpan="12">
                  <a:txBody>
                    <a:bodyPr/>
                    <a:lstStyle/>
                    <a:p>
                      <a:pPr algn="ctr" rtl="1" fontAlgn="ctr"/>
                      <a:r>
                        <a:rPr lang="ar-LB" sz="16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مستوردات لبنان الزراعية والغذائية (</a:t>
                      </a:r>
                      <a:r>
                        <a:rPr lang="ar-LB" sz="1600" b="1" u="none" strike="noStrike" dirty="0" smtClean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مليون</a:t>
                      </a:r>
                      <a:r>
                        <a:rPr lang="ar-LB" sz="1600" b="1" u="none" strike="noStrike" baseline="0" dirty="0" smtClean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 $</a:t>
                      </a:r>
                      <a:r>
                        <a:rPr lang="ar-LB" sz="1600" b="1" u="none" strike="noStrike" dirty="0" smtClean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)</a:t>
                      </a:r>
                      <a:endParaRPr lang="ar-LB" sz="16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HS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شرح مختصر</a:t>
                      </a:r>
                      <a:endParaRPr lang="ar-LB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2011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2012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2013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2014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2015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2016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2017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2018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2019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المعدل العام</a:t>
                      </a:r>
                      <a:endParaRPr lang="ar-LB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حيوانات حية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303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286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293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368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358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311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311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419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317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330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لحوم وأحشاء وأطراف للأكل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175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159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161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182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156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138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157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155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140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158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أسماك وقشريات ورخويات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84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78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83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84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103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82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89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ألبان ومنتجاتهاوبيض طيور; عسل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297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351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402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307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292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317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360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325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منتجات أخرى حيوانية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4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أشجار ونباتات أخرى حية بصلات وجذور وما شابهها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21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خضر ونباتات وجذور ودرنات , صالحة للأكل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140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127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137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148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129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143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159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114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133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فواكه وثمار صالحة للأكل قشور حمضيات وقشور بطيخ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115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131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159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181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180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191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187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164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162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حبوب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351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362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361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315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287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325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322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312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332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منتجات مطاحن; شعير ناشظ (مالت); نشاء حبوب أو جذور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40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34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شحوم ودهون وزيوت ومنتجات تفككها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174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195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184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164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158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164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156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125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169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محضرات لحوم وأسماك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89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102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114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116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102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103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110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103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سكر ومصنوعات سكرية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176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163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169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165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177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203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203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139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108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167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كاكاو ومحضراته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75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84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87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91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محضرات حبوب أو دقيق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188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208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243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244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279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273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279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288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266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252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 dirty="0">
                          <a:effectLst/>
                        </a:rPr>
                        <a:t>محضرات خضر وثمار وفواكه</a:t>
                      </a:r>
                      <a:endParaRPr lang="ar-LB" sz="1100" b="0" i="0" u="none" strike="noStrike" dirty="0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80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76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88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86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82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79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71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83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محضرات غذائية متنوعة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178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180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203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212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213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216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231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223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206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مشروبات وسوائل كحوليةوخل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124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116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114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123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121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116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131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138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124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123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>
                          <a:effectLst/>
                        </a:rPr>
                        <a:t>بقايا ونفايات الأغذية</a:t>
                      </a:r>
                      <a:endParaRPr lang="ar-LB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82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113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113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 dirty="0">
                          <a:effectLst/>
                        </a:rPr>
                        <a:t>143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124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143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114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129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95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117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100" u="none" strike="noStrike" dirty="0">
                          <a:effectLst/>
                        </a:rPr>
                        <a:t>تبغ وأبدال تبغ مصنعة</a:t>
                      </a:r>
                      <a:endParaRPr lang="ar-LB" sz="1100" b="0" i="0" u="none" strike="noStrike" dirty="0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272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341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273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227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178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175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157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124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u="none" strike="noStrike">
                          <a:effectLst/>
                        </a:rPr>
                        <a:t>141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>
                          <a:effectLst/>
                        </a:rPr>
                        <a:t>210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Simplified Arabic"/>
                      </a:endParaRPr>
                    </a:p>
                  </a:txBody>
                  <a:tcPr marL="6348" marR="6348" marT="6348" marB="0" anchor="ctr"/>
                </a:tc>
              </a:tr>
              <a:tr h="216659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LB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المجموع السنوي</a:t>
                      </a:r>
                      <a:endParaRPr lang="ar-LB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2,962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3,059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3,214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3,379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3,116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3,065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3,158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3,202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2,820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3,108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348" marR="6348" marT="6348" marB="0" anchor="ctr"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484909" y="5821219"/>
            <a:ext cx="6096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9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ar-LB" sz="26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تفاصيل إستيراد المنتجات الزراعية والغذائية وإمكانية إحلال إنتاج لبناني </a:t>
            </a:r>
            <a:r>
              <a:rPr lang="ar-LB" sz="26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محلّها </a:t>
            </a:r>
            <a:r>
              <a:rPr lang="ar-LB" sz="18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  <a:endParaRPr lang="ar-LB" sz="18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082685"/>
              </p:ext>
            </p:extLst>
          </p:nvPr>
        </p:nvGraphicFramePr>
        <p:xfrm>
          <a:off x="152400" y="1078807"/>
          <a:ext cx="8839200" cy="4337559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349159"/>
                <a:gridCol w="3987746"/>
                <a:gridCol w="1745788"/>
                <a:gridCol w="2756507"/>
              </a:tblGrid>
              <a:tr h="227158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ar-LB" sz="16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مستوردات لبنان الزراعية والغذائية لعام 2019 مقابل إمكانية إنتاجها في لبنان (ملايين الدولارات)</a:t>
                      </a:r>
                      <a:endParaRPr lang="ar-LB" sz="1600" b="1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33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HS</a:t>
                      </a:r>
                      <a:endParaRPr lang="en-US" sz="1400" b="1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شرح مختصر</a:t>
                      </a:r>
                      <a:endParaRPr lang="ar-LB" sz="1400" b="1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إستيراد 2019 </a:t>
                      </a:r>
                      <a:br>
                        <a:rPr lang="ar-LB" sz="14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</a:br>
                      <a:r>
                        <a:rPr lang="ar-LB" sz="14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(مليون $)</a:t>
                      </a:r>
                      <a:endParaRPr lang="ar-LB" sz="1400" b="1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LB" sz="14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تقدير قيمة الإنتاج المحلي الممكن منها</a:t>
                      </a:r>
                      <a:br>
                        <a:rPr lang="ar-LB" sz="14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</a:br>
                      <a:r>
                        <a:rPr lang="ar-LB" sz="14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(مليون $)</a:t>
                      </a:r>
                      <a:endParaRPr lang="ar-LB" sz="1400" b="1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b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01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حيوانات حية</a:t>
                      </a:r>
                      <a:endParaRPr lang="ar-LB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317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192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02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لحوم وأحشاء وأطراف للأكل</a:t>
                      </a:r>
                      <a:endParaRPr lang="ar-LB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140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89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03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أسماك وقشريات ورخويات</a:t>
                      </a:r>
                      <a:endParaRPr lang="ar-LB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82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45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04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ألبان ومنتجاتهاوبيض طيور; عسل</a:t>
                      </a:r>
                      <a:endParaRPr lang="ar-LB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300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241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05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منتجات أخرى حيوانية</a:t>
                      </a:r>
                      <a:endParaRPr lang="ar-LB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06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أشجار ونباتات أخرى حية بصلات وجذور وما شابهها</a:t>
                      </a:r>
                      <a:endParaRPr lang="ar-LB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19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14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07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خضر ونباتات وجذور ودرنات , صالحة للأكل</a:t>
                      </a:r>
                      <a:endParaRPr lang="ar-LB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114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114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08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فواكه وثمار صالحة للأكل قشور حمضيات وقشور بطيخ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164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46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حبوب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312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173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منتجات مطاحن; شعير ناشظ (مالت); نشاء حبوب أو جذور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35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27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شحوم ودهون وزيوت ومنتجات تفككها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125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71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16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محضرات لحوم وأسماك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95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60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سكر ومصنوعات سكرية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108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16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18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كاكاو ومحضراته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87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47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محضرات حبوب أو دقيق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266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156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محضرات خضر وثمار وفواكه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71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52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محضرات غذائية متنوعة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223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138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22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مشروبات وسوائل كحوليةوخل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124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83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بقايا ونفايات الأغذية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95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76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71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تبغ وأبدال تبغ مصنعة</a:t>
                      </a:r>
                      <a:endParaRPr lang="ar-LB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141 </a:t>
                      </a:r>
                      <a:endParaRPr lang="en-US" sz="1000" b="0" i="0" u="none" strike="noStrike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50 </a:t>
                      </a:r>
                      <a:endParaRPr lang="en-US" sz="1000" b="0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  <a:tr h="19946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LB" sz="14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المجموع </a:t>
                      </a:r>
                      <a:endParaRPr lang="ar-LB" sz="1400" b="1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2,820 </a:t>
                      </a:r>
                      <a:endParaRPr lang="en-US" sz="1400" b="1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1,692 </a:t>
                      </a:r>
                      <a:endParaRPr lang="en-US" sz="1400" b="1" i="0" u="none" strike="noStrike" dirty="0">
                        <a:solidFill>
                          <a:srgbClr val="0F243E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133" marR="6133" marT="6133" marB="0"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33400" y="5486400"/>
            <a:ext cx="7848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تشكل قيمة المنتجات الزراعية والصناعات الغذائية للحلول محل بعض المستوردات بـ </a:t>
            </a: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1,692 </a:t>
            </a:r>
            <a:r>
              <a:rPr lang="ar-LB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مليار </a:t>
            </a:r>
            <a:r>
              <a:rPr lang="ar-SA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دولار من أصل </a:t>
            </a: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SA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,</a:t>
            </a:r>
            <a:r>
              <a:rPr lang="ar-LB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820</a:t>
            </a:r>
            <a:r>
              <a:rPr lang="ar-SA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أي </a:t>
            </a:r>
            <a:r>
              <a:rPr lang="ar-LB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60</a:t>
            </a:r>
            <a:r>
              <a:rPr lang="ar-SA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% من ذات المنتجات.</a:t>
            </a:r>
            <a:endParaRPr lang="ar-LB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en-US" sz="8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يحتاج إنتاج هذه المنتجات إلى إستثمارات تقدر بـ 2,</a:t>
            </a:r>
            <a:r>
              <a:rPr lang="ar-LB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SA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مليار دولار ويمكنها توفير </a:t>
            </a:r>
            <a:r>
              <a:rPr lang="ar-LB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44,</a:t>
            </a:r>
            <a:r>
              <a:rPr lang="ar-SA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000 فرصة عمل جديدة خاصة في المناطق الزراعية كالبقاع والشمال والجنوب.</a:t>
            </a:r>
            <a:endParaRPr lang="en-US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6172200" y="5673765"/>
            <a:ext cx="6096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05200" y="6075547"/>
            <a:ext cx="14478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38200" y="6075547"/>
            <a:ext cx="17526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5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1286</Words>
  <Application>Microsoft Office PowerPoint</Application>
  <PresentationFormat>On-screen Show (4:3)</PresentationFormat>
  <Paragraphs>520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الإستراتيجية الزراعية اللبنانية 2021-2025  بالتعاون مع منظمة الأغذية والزراعة للأمم المتحدة</vt:lpstr>
      <vt:lpstr>المحتوى</vt:lpstr>
      <vt:lpstr>أسباب تراجع الزراعة منذ عام 1992</vt:lpstr>
      <vt:lpstr>أسباب تراجع الزراعة منذ عام 1992(تابع)</vt:lpstr>
      <vt:lpstr>العجز التجاري الدائم</vt:lpstr>
      <vt:lpstr>البطالة المتزايدة</vt:lpstr>
      <vt:lpstr>الوضع المالي المأزوم</vt:lpstr>
      <vt:lpstr>تفاصيل إستيراد المنتجات الزراعية والغذائية وإمكانية إحلال إنتاج لبناني محلّها</vt:lpstr>
      <vt:lpstr>تفاصيل إستيراد المنتجات الزراعية والغذائية وإمكانية إحلال إنتاج لبناني محلّها (تابع)</vt:lpstr>
      <vt:lpstr>ضرورة تحفيز الإستثمار في الزراعة ووسائل التحفيز</vt:lpstr>
      <vt:lpstr>ضرورة تحفيز الإستثمار في الزراعة ووسائل التحفيز (تابع)</vt:lpstr>
      <vt:lpstr>مصادر تمويل الإستثمار</vt:lpstr>
      <vt:lpstr>النتائج المرتقبة في هكذا سياسة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القطاع الخاص والمجتمع المدني والدولة  حيال سلامة الغذاء  المهندس موسى فريجي</dc:title>
  <dc:creator>Jihane Bou Abboud</dc:creator>
  <cp:lastModifiedBy>Jihane Bou Abboud</cp:lastModifiedBy>
  <cp:revision>186</cp:revision>
  <cp:lastPrinted>2020-06-10T08:22:55Z</cp:lastPrinted>
  <dcterms:created xsi:type="dcterms:W3CDTF">2015-01-09T09:30:49Z</dcterms:created>
  <dcterms:modified xsi:type="dcterms:W3CDTF">2020-06-15T06:53:09Z</dcterms:modified>
</cp:coreProperties>
</file>