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75" r:id="rId4"/>
    <p:sldId id="267" r:id="rId5"/>
    <p:sldId id="278" r:id="rId6"/>
    <p:sldId id="268" r:id="rId7"/>
    <p:sldId id="269" r:id="rId8"/>
    <p:sldId id="274" r:id="rId9"/>
    <p:sldId id="265" r:id="rId10"/>
    <p:sldId id="264" r:id="rId11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70" d="100"/>
          <a:sy n="70" d="100"/>
        </p:scale>
        <p:origin x="139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3762" cy="465455"/>
          </a:xfrm>
          <a:prstGeom prst="rect">
            <a:avLst/>
          </a:prstGeom>
        </p:spPr>
        <p:txBody>
          <a:bodyPr vert="horz" lIns="92429" tIns="46215" rIns="92429" bIns="462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2" cy="465455"/>
          </a:xfrm>
          <a:prstGeom prst="rect">
            <a:avLst/>
          </a:prstGeom>
        </p:spPr>
        <p:txBody>
          <a:bodyPr vert="horz" lIns="92429" tIns="46215" rIns="92429" bIns="46215" rtlCol="0"/>
          <a:lstStyle>
            <a:lvl1pPr algn="r">
              <a:defRPr sz="1200"/>
            </a:lvl1pPr>
          </a:lstStyle>
          <a:p>
            <a:fld id="{C232FB99-552F-48F5-BC36-BA1635F7D258}" type="datetimeFigureOut">
              <a:rPr lang="en-US" smtClean="0"/>
              <a:pPr/>
              <a:t>9/21/2021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8500"/>
            <a:ext cx="4656138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29" tIns="46215" rIns="92429" bIns="462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5" y="4421826"/>
            <a:ext cx="5563870" cy="4189095"/>
          </a:xfrm>
          <a:prstGeom prst="rect">
            <a:avLst/>
          </a:prstGeom>
        </p:spPr>
        <p:txBody>
          <a:bodyPr vert="horz" lIns="92429" tIns="46215" rIns="92429" bIns="462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0"/>
            <a:ext cx="3013762" cy="465455"/>
          </a:xfrm>
          <a:prstGeom prst="rect">
            <a:avLst/>
          </a:prstGeom>
        </p:spPr>
        <p:txBody>
          <a:bodyPr vert="horz" lIns="92429" tIns="46215" rIns="92429" bIns="462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2" cy="465455"/>
          </a:xfrm>
          <a:prstGeom prst="rect">
            <a:avLst/>
          </a:prstGeom>
        </p:spPr>
        <p:txBody>
          <a:bodyPr vert="horz" lIns="92429" tIns="46215" rIns="92429" bIns="46215" rtlCol="0" anchor="b"/>
          <a:lstStyle>
            <a:lvl1pPr algn="r">
              <a:defRPr sz="1200"/>
            </a:lvl1pPr>
          </a:lstStyle>
          <a:p>
            <a:fld id="{7F1E980F-4832-41B2-AE1A-59259B9087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94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E980F-4832-41B2-AE1A-59259B9087C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290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2C4E-9411-491F-B86C-E115BAE25A19}" type="datetime1">
              <a:rPr lang="en-US" smtClean="0"/>
              <a:pPr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4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8C8DB-4D72-4311-BB7D-0BC785427868}" type="datetime1">
              <a:rPr lang="en-US" smtClean="0"/>
              <a:pPr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74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5C82-6E63-4403-A9FF-F05EFBE79BBC}" type="datetime1">
              <a:rPr lang="en-US" smtClean="0"/>
              <a:pPr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86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4EBDA-4A23-4C07-AED4-B24778B3BB59}" type="datetime1">
              <a:rPr lang="en-US" smtClean="0"/>
              <a:pPr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95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32E8-B195-4EEC-A3B2-D449327B65E8}" type="datetime1">
              <a:rPr lang="en-US" smtClean="0"/>
              <a:pPr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17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D17D-B74E-4FE8-95B8-03D1E7B33482}" type="datetime1">
              <a:rPr lang="en-US" smtClean="0"/>
              <a:pPr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85FB4-A15A-4B2A-B5E4-DAE961A9665E}" type="datetime1">
              <a:rPr lang="en-US" smtClean="0"/>
              <a:pPr/>
              <a:t>9/21/2021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9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FFB2-48A2-4ED9-B335-4A6450E08119}" type="datetime1">
              <a:rPr lang="en-US" smtClean="0"/>
              <a:pPr/>
              <a:t>9/21/2021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031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1964-EFE6-4A53-A288-2722A8BF73BE}" type="datetime1">
              <a:rPr lang="en-US" smtClean="0"/>
              <a:pPr/>
              <a:t>9/21/2021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44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4F73-F546-43B4-9505-8D10DF16195B}" type="datetime1">
              <a:rPr lang="en-US" smtClean="0"/>
              <a:pPr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443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FEB0-D22C-4A48-87F3-A2DD661AD945}" type="datetime1">
              <a:rPr lang="en-US" smtClean="0"/>
              <a:pPr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49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D85EA-2712-49AB-BFE0-D6B9A5DE9A94}" type="datetime1">
              <a:rPr lang="en-US" smtClean="0"/>
              <a:pPr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913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Wadi Group\_wadi group\Musa F\Musa\B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47799"/>
          </a:xfrm>
        </p:spPr>
        <p:txBody>
          <a:bodyPr>
            <a:noAutofit/>
          </a:bodyPr>
          <a:lstStyle/>
          <a:p>
            <a:pPr rtl="1"/>
            <a:r>
              <a:rPr lang="ar-LB" sz="4000" b="1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صناعة الدواجن وإشكالية الكولستين</a:t>
            </a:r>
            <a:endParaRPr lang="en-US" sz="3000" dirty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3907794"/>
            <a:ext cx="9144000" cy="1295400"/>
          </a:xfrm>
        </p:spPr>
        <p:txBody>
          <a:bodyPr>
            <a:normAutofit/>
          </a:bodyPr>
          <a:lstStyle/>
          <a:p>
            <a:r>
              <a:rPr lang="ar-LB" sz="3000" b="1" dirty="0" smtClean="0">
                <a:solidFill>
                  <a:schemeClr val="bg1">
                    <a:lumMod val="6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عرض خاص لمجلس النوّاب</a:t>
            </a:r>
            <a:endParaRPr lang="en-US" sz="3000" b="1" dirty="0" smtClean="0">
              <a:solidFill>
                <a:schemeClr val="bg1">
                  <a:lumMod val="6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r>
              <a:rPr lang="ar-LB" sz="2400" b="1" dirty="0" smtClean="0">
                <a:solidFill>
                  <a:schemeClr val="bg1">
                    <a:lumMod val="6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في 5 تموز 2021</a:t>
            </a:r>
          </a:p>
        </p:txBody>
      </p:sp>
      <p:sp>
        <p:nvSpPr>
          <p:cNvPr id="5" name="Rectangle 4"/>
          <p:cNvSpPr/>
          <p:nvPr/>
        </p:nvSpPr>
        <p:spPr>
          <a:xfrm>
            <a:off x="3124200" y="2252989"/>
            <a:ext cx="32143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LB" sz="2800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بقلم المهندس موسى فريجي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6883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Wadi Group\_wadi group\Musa F\Musa\B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>
                <a:solidFill>
                  <a:schemeClr val="bg1"/>
                </a:solidFill>
              </a:rPr>
              <a:pPr/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2098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6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implified Arabic" pitchFamily="18" charset="-78"/>
                <a:ea typeface="+mj-ea"/>
                <a:cs typeface="Simplified Arabic" pitchFamily="18" charset="-78"/>
              </a:rPr>
              <a:t>وشكراً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implified Arabic" pitchFamily="18" charset="-78"/>
              <a:ea typeface="+mj-ea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3968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534400" cy="1143000"/>
          </a:xfrm>
        </p:spPr>
        <p:txBody>
          <a:bodyPr>
            <a:normAutofit/>
          </a:bodyPr>
          <a:lstStyle/>
          <a:p>
            <a:pPr rtl="1"/>
            <a:r>
              <a:rPr lang="ar-LB" sz="32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محتوى البحث</a:t>
            </a:r>
            <a:endParaRPr lang="ar-LB" sz="3200" b="1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33563"/>
            <a:ext cx="8839200" cy="2895600"/>
          </a:xfrm>
        </p:spPr>
        <p:txBody>
          <a:bodyPr>
            <a:normAutofit/>
          </a:bodyPr>
          <a:lstStyle/>
          <a:p>
            <a:pPr lvl="2" algn="just" rtl="1">
              <a:buFont typeface="Wingdings" panose="05000000000000000000" pitchFamily="2" charset="2"/>
              <a:buChar char="Ø"/>
            </a:pPr>
            <a:r>
              <a:rPr lang="ar-LB" sz="26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الإشكالية </a:t>
            </a:r>
            <a:r>
              <a:rPr lang="ar-LB" sz="2600" b="1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في </a:t>
            </a:r>
            <a:r>
              <a:rPr lang="ar-LB" sz="26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الأساس.</a:t>
            </a:r>
          </a:p>
          <a:p>
            <a:pPr marL="914400" lvl="2" indent="0" algn="just" rtl="1">
              <a:buNone/>
            </a:pPr>
            <a:endParaRPr lang="ar-LB" sz="1200" b="1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2" algn="just" rtl="1">
              <a:buFont typeface="Wingdings" panose="05000000000000000000" pitchFamily="2" charset="2"/>
              <a:buChar char="Ø"/>
            </a:pPr>
            <a:r>
              <a:rPr lang="ar-LB" b="1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LB" sz="26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من </a:t>
            </a:r>
            <a:r>
              <a:rPr lang="ar-LB" sz="2600" b="1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يستخدم الكولستين بشكل </a:t>
            </a:r>
            <a:r>
              <a:rPr lang="ar-LB" sz="26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مفرط؟</a:t>
            </a:r>
          </a:p>
          <a:p>
            <a:pPr marL="914400" lvl="2" indent="0" algn="just" rtl="1">
              <a:buNone/>
            </a:pPr>
            <a:endParaRPr lang="ar-LB" sz="1300" b="1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2" algn="just" rtl="1">
              <a:buFont typeface="Wingdings" panose="05000000000000000000" pitchFamily="2" charset="2"/>
              <a:buChar char="Ø"/>
            </a:pPr>
            <a:r>
              <a:rPr lang="ar-LB" b="1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LB" sz="26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كيف </a:t>
            </a:r>
            <a:r>
              <a:rPr lang="ar-LB" sz="2600" b="1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تصل البكتيريات المحوّرة </a:t>
            </a:r>
            <a:r>
              <a:rPr lang="ar-LB" sz="26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المقاومة </a:t>
            </a:r>
            <a:r>
              <a:rPr lang="ar-LB" sz="2600" b="1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للكولستين إلى </a:t>
            </a:r>
            <a:r>
              <a:rPr lang="ar-LB" sz="26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الانسان.</a:t>
            </a:r>
          </a:p>
          <a:p>
            <a:pPr marL="914400" lvl="2" indent="0" algn="just" rtl="1">
              <a:buNone/>
            </a:pPr>
            <a:endParaRPr lang="ar-LB" sz="1300" b="1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2" algn="just" rtl="1">
              <a:buFont typeface="Wingdings" panose="05000000000000000000" pitchFamily="2" charset="2"/>
              <a:buChar char="Ø"/>
            </a:pPr>
            <a:r>
              <a:rPr lang="ar-LB" sz="2600" b="1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LB" sz="26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موقف </a:t>
            </a:r>
            <a:r>
              <a:rPr lang="ar-LB" sz="2600" b="1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صناعة الدواجن من </a:t>
            </a:r>
            <a:r>
              <a:rPr lang="ar-LB" sz="26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الكولستين.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569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534400" cy="1143000"/>
          </a:xfrm>
        </p:spPr>
        <p:txBody>
          <a:bodyPr>
            <a:normAutofit/>
          </a:bodyPr>
          <a:lstStyle/>
          <a:p>
            <a:pPr rtl="1"/>
            <a:r>
              <a:rPr lang="ar-LB" sz="32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الإشكالية في الأساس</a:t>
            </a:r>
            <a:endParaRPr lang="ar-LB" sz="3200" b="1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9376"/>
            <a:ext cx="8305800" cy="4794250"/>
          </a:xfrm>
        </p:spPr>
        <p:txBody>
          <a:bodyPr>
            <a:normAutofit/>
          </a:bodyPr>
          <a:lstStyle/>
          <a:p>
            <a:pPr lvl="2" algn="just" rtl="1"/>
            <a:r>
              <a:rPr lang="ar-LB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الإستخدام المفرط للمضاد الحيوي «الكولستين» أدّى الى وجود مقاومة متزايدة وتحوّر للبكتيريات كالــ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E.Coli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LB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والـ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Campylobacter </a:t>
            </a:r>
            <a:r>
              <a:rPr lang="ar-LB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والسلمونيلا عند الإنسان لدى علاجه بالكولستين. </a:t>
            </a:r>
          </a:p>
          <a:p>
            <a:pPr marL="914400" lvl="2" indent="0" algn="just" rtl="1">
              <a:buNone/>
            </a:pPr>
            <a:endParaRPr lang="ar-LB" sz="12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2" algn="just" rtl="1"/>
            <a:r>
              <a:rPr lang="ar-LB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الإستخدام المفرط جرى ويجري لدى المواطنين كون الكولستين متوفر في الصيدليات دون وصفة طبيّة.</a:t>
            </a:r>
          </a:p>
          <a:p>
            <a:pPr lvl="2" algn="just" rtl="1"/>
            <a:endParaRPr lang="ar-LB" sz="12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2" algn="just" rtl="1"/>
            <a:r>
              <a:rPr lang="ar-LB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ليس هنالك ما يمنع استخدام الكولستين بالماء للدواجن والأبقار والحيوانات الأليفة.</a:t>
            </a:r>
          </a:p>
          <a:p>
            <a:pPr marL="914400" lvl="2" indent="0" algn="just" rtl="1">
              <a:buNone/>
            </a:pPr>
            <a:endParaRPr lang="ar-LB" sz="12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2" algn="just" rtl="1"/>
            <a:r>
              <a:rPr lang="ar-LB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إذاً المسؤولية مشتركة بين كل من يستخدم الكولستين:</a:t>
            </a:r>
          </a:p>
          <a:p>
            <a:pPr lvl="3" algn="just" rtl="1">
              <a:buFont typeface="Wingdings" panose="05000000000000000000" pitchFamily="2" charset="2"/>
              <a:buChar char="Ø"/>
            </a:pPr>
            <a:r>
              <a:rPr lang="ar-LB" sz="22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إن بطريقة مفرطة.</a:t>
            </a:r>
          </a:p>
          <a:p>
            <a:pPr lvl="3" algn="just" rtl="1">
              <a:buFont typeface="Wingdings" panose="05000000000000000000" pitchFamily="2" charset="2"/>
              <a:buChar char="Ø"/>
            </a:pPr>
            <a:r>
              <a:rPr lang="ar-LB" sz="22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أو بطريقة غير علميّة.</a:t>
            </a:r>
            <a:endParaRPr lang="ar-LB" sz="22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526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534400" cy="1143000"/>
          </a:xfrm>
        </p:spPr>
        <p:txBody>
          <a:bodyPr>
            <a:normAutofit/>
          </a:bodyPr>
          <a:lstStyle/>
          <a:p>
            <a:pPr rtl="1"/>
            <a:r>
              <a:rPr lang="ar-LB" sz="32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من يستخدم الكولستين بشكل مفرط؟</a:t>
            </a:r>
            <a:endParaRPr lang="ar-LB" sz="3200" b="1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86000"/>
            <a:ext cx="8305800" cy="2819400"/>
          </a:xfrm>
        </p:spPr>
        <p:txBody>
          <a:bodyPr>
            <a:noAutofit/>
          </a:bodyPr>
          <a:lstStyle/>
          <a:p>
            <a:pPr lvl="1" algn="just" rtl="1">
              <a:buFont typeface="Arial" panose="020B0604020202020204" pitchFamily="34" charset="0"/>
              <a:buChar char="•"/>
            </a:pPr>
            <a:r>
              <a:rPr lang="ar-LB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يأتي في طليعة المستخدمين الإنسان.</a:t>
            </a:r>
          </a:p>
          <a:p>
            <a:pPr lvl="1" algn="just" rtl="1">
              <a:buFont typeface="Wingdings" pitchFamily="2" charset="2"/>
              <a:buChar char="§"/>
            </a:pPr>
            <a:endParaRPr lang="ar-LB" sz="12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1" algn="just" rtl="1">
              <a:buFont typeface="Arial" panose="020B0604020202020204" pitchFamily="34" charset="0"/>
              <a:buChar char="•"/>
            </a:pPr>
            <a:r>
              <a:rPr lang="ar-LB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إتخذت وزارة الزراعة قرارَين:</a:t>
            </a:r>
          </a:p>
          <a:p>
            <a:pPr lvl="2" algn="just" rtl="1">
              <a:buFont typeface="Wingdings" panose="05000000000000000000" pitchFamily="2" charset="2"/>
              <a:buChar char="Ø"/>
            </a:pPr>
            <a:r>
              <a:rPr lang="ar-LB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منع إستيراد وبالتالي إستخدام الكولستين في الأعلاف.</a:t>
            </a:r>
          </a:p>
          <a:p>
            <a:pPr lvl="2" algn="just" rtl="1">
              <a:buFont typeface="Wingdings" panose="05000000000000000000" pitchFamily="2" charset="2"/>
              <a:buChar char="Ø"/>
            </a:pPr>
            <a:r>
              <a:rPr lang="ar-LB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LB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الموافقة على استيراد واستخدام الكولستين السائل بالماء.</a:t>
            </a:r>
          </a:p>
          <a:p>
            <a:pPr marL="457200" lvl="1" indent="0" algn="just" rtl="1">
              <a:buNone/>
            </a:pPr>
            <a:endParaRPr lang="ar-LB" sz="12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81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50" y="152400"/>
            <a:ext cx="8534400" cy="1143000"/>
          </a:xfrm>
        </p:spPr>
        <p:txBody>
          <a:bodyPr>
            <a:normAutofit/>
          </a:bodyPr>
          <a:lstStyle/>
          <a:p>
            <a:pPr rtl="1"/>
            <a:r>
              <a:rPr lang="ar-LB" sz="32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من يستخدم الكولستين بشكل مفرط؟</a:t>
            </a:r>
            <a:endParaRPr lang="ar-LB" sz="3200" b="1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1333500"/>
            <a:ext cx="82677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21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تطوّرت صناعة الدواجن في لبنان بحيث أصبح 90% من إنتاج الفروج يتمّ عن طريق التعاقد </a:t>
            </a:r>
            <a:r>
              <a:rPr lang="ar-LB" sz="21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بين: </a:t>
            </a:r>
            <a:endParaRPr lang="en-US" sz="2100" dirty="0"/>
          </a:p>
        </p:txBody>
      </p:sp>
      <p:sp>
        <p:nvSpPr>
          <p:cNvPr id="8" name="Rectangle 7"/>
          <p:cNvSpPr/>
          <p:nvPr/>
        </p:nvSpPr>
        <p:spPr>
          <a:xfrm>
            <a:off x="2298645" y="2118031"/>
            <a:ext cx="52959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ar-LB" sz="2000" b="1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كبار مُنتجي الأعلاف ومنتجي الصيصان ومالكي المجازر </a:t>
            </a:r>
          </a:p>
        </p:txBody>
      </p:sp>
      <p:sp>
        <p:nvSpPr>
          <p:cNvPr id="9" name="Rectangle 8"/>
          <p:cNvSpPr/>
          <p:nvPr/>
        </p:nvSpPr>
        <p:spPr>
          <a:xfrm>
            <a:off x="2366682" y="2458474"/>
            <a:ext cx="52959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ar-LB" sz="20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يشرفون على مراقبة خطوات التربية بصورة </a:t>
            </a:r>
            <a:r>
              <a:rPr lang="ar-LB" sz="20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دقيقة بما في ذلك  </a:t>
            </a:r>
          </a:p>
          <a:p>
            <a:pPr lvl="0" algn="r" rtl="1"/>
            <a:r>
              <a:rPr lang="ar-LB" sz="20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 توفير اللقاحات والأدوية</a:t>
            </a:r>
            <a:endParaRPr lang="ar-LB" sz="20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0" algn="r" rtl="1"/>
            <a:r>
              <a:rPr lang="ar-LB" sz="20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يتحمّلون الخسارة أو الربح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2686050" y="4612695"/>
            <a:ext cx="2667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/>
            <a:r>
              <a:rPr lang="ar-LB" sz="20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وصغار </a:t>
            </a:r>
            <a:r>
              <a:rPr lang="ar-LB" sz="2000" b="1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المزارعين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5027821"/>
            <a:ext cx="52959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/>
            <a:r>
              <a:rPr lang="ar-LB" sz="20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يقومون بالتربية لحساب كبار المنتجين </a:t>
            </a:r>
            <a:endParaRPr lang="ar-LB" sz="20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0" algn="ctr" rtl="1"/>
            <a:r>
              <a:rPr lang="ar-LB" sz="20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مقابل </a:t>
            </a:r>
            <a:r>
              <a:rPr lang="ar-LB" sz="20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جعالة محددة سلفاً دون تمويل أو تسويق</a:t>
            </a:r>
            <a:endParaRPr lang="en-US" sz="2000" dirty="0"/>
          </a:p>
        </p:txBody>
      </p:sp>
      <p:sp>
        <p:nvSpPr>
          <p:cNvPr id="6" name="Rounded Rectangle 5"/>
          <p:cNvSpPr/>
          <p:nvPr/>
        </p:nvSpPr>
        <p:spPr>
          <a:xfrm rot="21298874">
            <a:off x="1218398" y="3781208"/>
            <a:ext cx="6857134" cy="1959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urved Right Arrow 11"/>
          <p:cNvSpPr/>
          <p:nvPr/>
        </p:nvSpPr>
        <p:spPr>
          <a:xfrm flipH="1">
            <a:off x="7867650" y="2395324"/>
            <a:ext cx="914400" cy="324072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urved Right Arrow 12"/>
          <p:cNvSpPr/>
          <p:nvPr/>
        </p:nvSpPr>
        <p:spPr>
          <a:xfrm rot="10562108" flipH="1">
            <a:off x="399695" y="2360070"/>
            <a:ext cx="914400" cy="334803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320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  <p:bldP spid="11" grpId="0"/>
      <p:bldP spid="6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534400" cy="1143000"/>
          </a:xfrm>
        </p:spPr>
        <p:txBody>
          <a:bodyPr>
            <a:normAutofit/>
          </a:bodyPr>
          <a:lstStyle/>
          <a:p>
            <a:pPr rtl="1"/>
            <a:r>
              <a:rPr lang="ar-LB" sz="3200" b="1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من يستخدم الكولستين بشكل مفرط</a:t>
            </a:r>
            <a:r>
              <a:rPr lang="ar-LB" sz="32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؟ </a:t>
            </a:r>
            <a:r>
              <a:rPr lang="ar-LB" sz="24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(تابع)</a:t>
            </a:r>
            <a:endParaRPr lang="ar-LB" sz="2400" b="1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5500" y="1820863"/>
            <a:ext cx="8305800" cy="4525963"/>
          </a:xfrm>
        </p:spPr>
        <p:txBody>
          <a:bodyPr>
            <a:normAutofit/>
          </a:bodyPr>
          <a:lstStyle/>
          <a:p>
            <a:pPr lvl="2" algn="just" rtl="1"/>
            <a:r>
              <a:rPr lang="ar-LB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قد يلجأ المزارعون المستقلّون ومعظمهم في عكار والذين يمثلون 10% من إنتاج الفروج إلى حرية إستخدام الكولستين.</a:t>
            </a:r>
          </a:p>
          <a:p>
            <a:pPr lvl="2" algn="just" rtl="1">
              <a:buFont typeface="Wingdings" pitchFamily="2" charset="2"/>
              <a:buChar char="§"/>
            </a:pPr>
            <a:endParaRPr lang="ar-LB" sz="12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2" algn="just" rtl="1"/>
            <a:r>
              <a:rPr lang="ar-LB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لا يستخدم كبار المزارعين الكولستين منذ عشرات السنين.</a:t>
            </a:r>
          </a:p>
          <a:p>
            <a:pPr marL="914400" lvl="2" indent="0" algn="just" rtl="1">
              <a:buNone/>
            </a:pPr>
            <a:endParaRPr lang="ar-LB" sz="12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2" algn="just" rtl="1"/>
            <a:r>
              <a:rPr lang="ar-LB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إذاً تركيز بعض الباحثين على تحميل صناعة الدواجن مسؤولية تفشي البكتيريات المحوّرة بسبب الافراط في إستخدام الكولستين هو تحامل ظالم وتجنّي لأهم صناعة متكاملة في لبنان. </a:t>
            </a:r>
            <a:endParaRPr lang="ar-LB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786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534400" cy="1143000"/>
          </a:xfrm>
        </p:spPr>
        <p:txBody>
          <a:bodyPr>
            <a:normAutofit/>
          </a:bodyPr>
          <a:lstStyle/>
          <a:p>
            <a:pPr rtl="1"/>
            <a:r>
              <a:rPr lang="ar-LB" sz="32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كيف تصل البكتيريات المحوّرة المقاومة للكولستين إلى الانسان؟</a:t>
            </a:r>
            <a:endParaRPr lang="ar-LB" sz="3200" b="1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63687"/>
            <a:ext cx="8305800" cy="4525963"/>
          </a:xfrm>
        </p:spPr>
        <p:txBody>
          <a:bodyPr>
            <a:normAutofit/>
          </a:bodyPr>
          <a:lstStyle/>
          <a:p>
            <a:pPr lvl="1" algn="just" rtl="1">
              <a:buFont typeface="Arial" panose="020B0604020202020204" pitchFamily="34" charset="0"/>
              <a:buChar char="•"/>
            </a:pPr>
            <a:r>
              <a:rPr lang="ar-LB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تصل بدرجة رئيسة عن طريق الخضار المرويّة من الأنهر التي تحمل المخلّفات السائلة من القرى والمدن وبالتالي تتلوّث بالبكتيريات المتحوّرة نتيجة الاستخدام الب</a:t>
            </a:r>
            <a:r>
              <a:rPr lang="ar-LB" sz="24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ش</a:t>
            </a:r>
            <a:r>
              <a:rPr lang="ar-LB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ري للكولستين.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457200" lvl="1" indent="0" algn="just" rtl="1">
              <a:buNone/>
            </a:pPr>
            <a:endParaRPr lang="ar-LB" sz="12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1" algn="just" rtl="1">
              <a:buFont typeface="Arial" panose="020B0604020202020204" pitchFamily="34" charset="0"/>
              <a:buChar char="•"/>
            </a:pPr>
            <a:r>
              <a:rPr lang="ar-LB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تصل بدرجة </a:t>
            </a:r>
            <a:r>
              <a:rPr lang="ar-LB" sz="24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ن</a:t>
            </a:r>
            <a:r>
              <a:rPr lang="ar-LB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اردة عن طريق سواد الدواجن كونه يتعرّض معظمه للتخمير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Composting </a:t>
            </a:r>
            <a:r>
              <a:rPr lang="ar-LB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قبل استخدامه كسماد عضوي للمزروعات.</a:t>
            </a:r>
          </a:p>
          <a:p>
            <a:pPr marL="457200" lvl="1" indent="0" algn="just" rtl="1">
              <a:buNone/>
            </a:pPr>
            <a:endParaRPr lang="ar-LB" sz="12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1" algn="just" rtl="1">
              <a:buFont typeface="Arial" panose="020B0604020202020204" pitchFamily="34" charset="0"/>
              <a:buChar char="•"/>
            </a:pPr>
            <a:r>
              <a:rPr lang="ar-LB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تصل بدرجة أكبر عن طريق سواد الأبقار الممزوجة مع الماء والتي تجد طريقها الى المياه الجوفية</a:t>
            </a:r>
            <a:r>
              <a:rPr lang="ar-LB" sz="24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5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534400" cy="1143000"/>
          </a:xfrm>
        </p:spPr>
        <p:txBody>
          <a:bodyPr>
            <a:normAutofit/>
          </a:bodyPr>
          <a:lstStyle/>
          <a:p>
            <a:pPr rtl="1"/>
            <a:r>
              <a:rPr lang="ar-LB" sz="3200" b="1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كيف تصل البكتيريات </a:t>
            </a:r>
            <a:r>
              <a:rPr lang="ar-LB" sz="32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المحوّرة المقاومة </a:t>
            </a:r>
            <a:r>
              <a:rPr lang="ar-LB" sz="3200" b="1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للكولستين إلى الانسان</a:t>
            </a:r>
            <a:r>
              <a:rPr lang="ar-LB" sz="32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؟ </a:t>
            </a:r>
            <a:r>
              <a:rPr lang="ar-LB" sz="24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(تابع)</a:t>
            </a:r>
            <a:endParaRPr lang="ar-LB" sz="2400" b="1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63687"/>
            <a:ext cx="8305800" cy="4525963"/>
          </a:xfrm>
        </p:spPr>
        <p:txBody>
          <a:bodyPr>
            <a:noAutofit/>
          </a:bodyPr>
          <a:lstStyle/>
          <a:p>
            <a:pPr lvl="1" algn="just" rtl="1">
              <a:buFont typeface="Arial" panose="020B0604020202020204" pitchFamily="34" charset="0"/>
              <a:buChar char="•"/>
            </a:pPr>
            <a:r>
              <a:rPr lang="ar-LB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لا ينتقل الكولستين الى لحم الدواجن أو بيض المائدة.</a:t>
            </a:r>
          </a:p>
          <a:p>
            <a:pPr lvl="1" algn="just" rtl="1">
              <a:buFont typeface="Wingdings" pitchFamily="2" charset="2"/>
              <a:buChar char="§"/>
            </a:pPr>
            <a:endParaRPr lang="ar-LB" sz="12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1" algn="just" rtl="1">
              <a:buFont typeface="Arial" panose="020B0604020202020204" pitchFamily="34" charset="0"/>
              <a:buChar char="•"/>
            </a:pPr>
            <a:r>
              <a:rPr lang="ar-LB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لا يؤكل لحم الدواجن إلاّ مطهيّاً وبالتالي فإنّ حرارة الطهي المرتفعة على أشكالها تقضي على البكتيريات المحوّرة إن وُجِدت.</a:t>
            </a:r>
          </a:p>
          <a:p>
            <a:pPr lvl="1" algn="just" rtl="1">
              <a:buFont typeface="Wingdings" pitchFamily="2" charset="2"/>
              <a:buChar char="§"/>
            </a:pPr>
            <a:endParaRPr lang="ar-LB" sz="12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1" algn="just" rtl="1">
              <a:buFont typeface="Arial" panose="020B0604020202020204" pitchFamily="34" charset="0"/>
              <a:buChar char="•"/>
            </a:pPr>
            <a:r>
              <a:rPr lang="ar-LB" sz="24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إ</a:t>
            </a:r>
            <a:r>
              <a:rPr lang="ar-LB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ذاً لحم الدواجن براء من </a:t>
            </a:r>
            <a:r>
              <a:rPr lang="ar-LB" sz="24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إ</a:t>
            </a:r>
            <a:r>
              <a:rPr lang="ar-LB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شكالية الكولستين.</a:t>
            </a:r>
          </a:p>
          <a:p>
            <a:pPr marL="457200" lvl="1" indent="0" algn="just" rtl="1">
              <a:buNone/>
            </a:pPr>
            <a:endParaRPr lang="ar-LB" sz="12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1" algn="just" rtl="1">
              <a:buFont typeface="Arial" panose="020B0604020202020204" pitchFamily="34" charset="0"/>
              <a:buChar char="•"/>
            </a:pPr>
            <a:r>
              <a:rPr lang="ar-LB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التسمُّم الحاصل من حين الى آخر لا يأتي من لحم الدواجن بل من الخضار غير المعقمة التي تضاف الى سندويشات الشيش طاووق أو الى وجبات الدجاج المختلفة. </a:t>
            </a:r>
            <a:endParaRPr lang="ar-LB" sz="24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952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534400" cy="1143000"/>
          </a:xfrm>
        </p:spPr>
        <p:txBody>
          <a:bodyPr>
            <a:normAutofit/>
          </a:bodyPr>
          <a:lstStyle/>
          <a:p>
            <a:pPr rtl="1"/>
            <a:r>
              <a:rPr lang="ar-LB" sz="32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موقف صناعة الدواجن من الكولستين</a:t>
            </a:r>
            <a:endParaRPr lang="ar-LB" sz="3200" b="1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63687"/>
            <a:ext cx="8077200" cy="4525963"/>
          </a:xfrm>
        </p:spPr>
        <p:txBody>
          <a:bodyPr>
            <a:normAutofit/>
          </a:bodyPr>
          <a:lstStyle/>
          <a:p>
            <a:pPr marL="400050" lvl="1" indent="0" algn="just" rtl="1">
              <a:buNone/>
            </a:pPr>
            <a:endParaRPr lang="ar-LB" sz="24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800100" lvl="2" indent="0" algn="just" rtl="1">
              <a:buNone/>
            </a:pPr>
            <a:r>
              <a:rPr lang="ar-LB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لمّا كانت صناعة الدواجن لا تستخدم الكولستين إلاّ على نطاق ضيّق</a:t>
            </a:r>
          </a:p>
          <a:p>
            <a:pPr marL="800100" lvl="2" indent="0" algn="just" rtl="1">
              <a:buNone/>
            </a:pPr>
            <a:r>
              <a:rPr lang="ar-LB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ولمّا كان الضرر من الاستمرار في استخدامه </a:t>
            </a:r>
            <a:r>
              <a:rPr lang="ar-LB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بطريقة </a:t>
            </a:r>
            <a:r>
              <a:rPr lang="ar-LB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عشوائية على الإنسان والحيوان والدواجن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LB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حاصلاً، </a:t>
            </a:r>
          </a:p>
          <a:p>
            <a:pPr marL="800100" lvl="2" indent="0" algn="just" rtl="1">
              <a:buNone/>
            </a:pPr>
            <a:endParaRPr lang="ar-LB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800100" lvl="2" indent="0" algn="just" rtl="1">
              <a:buNone/>
            </a:pPr>
            <a:r>
              <a:rPr lang="ar-LB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فإن صناعة الدواجن تطالب مجلس النواب والحكومة بإصدار قانون أو قرار</a:t>
            </a:r>
          </a:p>
          <a:p>
            <a:pPr lvl="2" indent="-342900" algn="just" rtl="1">
              <a:buFont typeface="Wingdings" panose="05000000000000000000" pitchFamily="2" charset="2"/>
              <a:buChar char="ü"/>
            </a:pPr>
            <a:r>
              <a:rPr lang="ar-LB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بمنع استيراد الكولستين الذائب </a:t>
            </a:r>
          </a:p>
          <a:p>
            <a:pPr lvl="2" indent="-342900" algn="just" rtl="1">
              <a:buFont typeface="Wingdings" panose="05000000000000000000" pitchFamily="2" charset="2"/>
              <a:buChar char="ü"/>
            </a:pPr>
            <a:r>
              <a:rPr lang="ar-LB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وحصره في شكله المحقون </a:t>
            </a:r>
          </a:p>
          <a:p>
            <a:pPr lvl="2" indent="-342900" algn="just" rtl="1">
              <a:buFont typeface="Wingdings" panose="05000000000000000000" pitchFamily="2" charset="2"/>
              <a:buChar char="ü"/>
            </a:pPr>
            <a:r>
              <a:rPr lang="ar-LB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أو ذات الاستخدام عن طريق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Intravenous</a:t>
            </a:r>
            <a:r>
              <a:rPr lang="ar-LB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في المستشفيات.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66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1248</TotalTime>
  <Words>505</Words>
  <Application>Microsoft Office PowerPoint</Application>
  <PresentationFormat>On-screen Show (4:3)</PresentationFormat>
  <Paragraphs>77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Simplified Arabic</vt:lpstr>
      <vt:lpstr>Wingdings</vt:lpstr>
      <vt:lpstr>Office Theme</vt:lpstr>
      <vt:lpstr>صناعة الدواجن وإشكالية الكولستين</vt:lpstr>
      <vt:lpstr>محتوى البحث</vt:lpstr>
      <vt:lpstr>الإشكالية في الأساس</vt:lpstr>
      <vt:lpstr>من يستخدم الكولستين بشكل مفرط؟</vt:lpstr>
      <vt:lpstr>من يستخدم الكولستين بشكل مفرط؟</vt:lpstr>
      <vt:lpstr>من يستخدم الكولستين بشكل مفرط؟ (تابع)</vt:lpstr>
      <vt:lpstr>كيف تصل البكتيريات المحوّرة المقاومة للكولستين إلى الانسان؟</vt:lpstr>
      <vt:lpstr>كيف تصل البكتيريات المحوّرة المقاومة للكولستين إلى الانسان؟ (تابع)</vt:lpstr>
      <vt:lpstr>موقف صناعة الدواجن من الكولستين</vt:lpstr>
      <vt:lpstr>PowerPoint Presentation</vt:lpstr>
    </vt:vector>
  </TitlesOfParts>
  <Company>Enjoy My Fine Releases.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القطاع الخاص والمجتمع المدني والدولة  حيال سلامة الغذاء  المهندس موسى فريجي</dc:title>
  <dc:creator>Jihane Bou Abboud</dc:creator>
  <cp:lastModifiedBy>Jihane Bou Abboud</cp:lastModifiedBy>
  <cp:revision>173</cp:revision>
  <cp:lastPrinted>2021-06-30T13:46:49Z</cp:lastPrinted>
  <dcterms:created xsi:type="dcterms:W3CDTF">2015-01-09T09:30:49Z</dcterms:created>
  <dcterms:modified xsi:type="dcterms:W3CDTF">2021-09-21T13:44:29Z</dcterms:modified>
</cp:coreProperties>
</file>